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1"/>
  </p:notesMasterIdLst>
  <p:sldIdLst>
    <p:sldId id="293" r:id="rId3"/>
    <p:sldId id="257" r:id="rId4"/>
    <p:sldId id="269" r:id="rId5"/>
    <p:sldId id="271" r:id="rId6"/>
    <p:sldId id="258" r:id="rId7"/>
    <p:sldId id="287" r:id="rId8"/>
    <p:sldId id="274" r:id="rId9"/>
    <p:sldId id="288" r:id="rId10"/>
    <p:sldId id="272" r:id="rId11"/>
    <p:sldId id="268" r:id="rId12"/>
    <p:sldId id="289" r:id="rId13"/>
    <p:sldId id="267" r:id="rId14"/>
    <p:sldId id="286" r:id="rId15"/>
    <p:sldId id="263" r:id="rId16"/>
    <p:sldId id="291" r:id="rId17"/>
    <p:sldId id="292" r:id="rId18"/>
    <p:sldId id="262" r:id="rId19"/>
    <p:sldId id="260" r:id="rId20"/>
    <p:sldId id="276" r:id="rId21"/>
    <p:sldId id="278" r:id="rId22"/>
    <p:sldId id="277" r:id="rId23"/>
    <p:sldId id="280" r:id="rId24"/>
    <p:sldId id="281" r:id="rId25"/>
    <p:sldId id="279" r:id="rId26"/>
    <p:sldId id="282" r:id="rId27"/>
    <p:sldId id="266" r:id="rId28"/>
    <p:sldId id="284"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ezazizi, Reza MD - EMS" initials="Dr. 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15" autoAdjust="0"/>
  </p:normalViewPr>
  <p:slideViewPr>
    <p:cSldViewPr>
      <p:cViewPr varScale="1">
        <p:scale>
          <a:sx n="66" d="100"/>
          <a:sy n="66" d="100"/>
        </p:scale>
        <p:origin x="792"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E86662-0A08-424C-9AB0-FA83E47D0324}"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C55E4643-3586-45C5-8F5F-8DCD5DF3B065}">
      <dgm:prSet/>
      <dgm:spPr/>
      <dgm:t>
        <a:bodyPr/>
        <a:lstStyle/>
        <a:p>
          <a:r>
            <a:rPr lang="en-US"/>
            <a:t>Shall be used by: </a:t>
          </a:r>
        </a:p>
      </dgm:t>
    </dgm:pt>
    <dgm:pt modelId="{48E11CCF-E3D0-4BF5-ABFC-6243807DC3A1}" type="parTrans" cxnId="{32C6ED7D-EF7C-4F71-B114-08AB6E020BE0}">
      <dgm:prSet/>
      <dgm:spPr/>
      <dgm:t>
        <a:bodyPr/>
        <a:lstStyle/>
        <a:p>
          <a:endParaRPr lang="en-US"/>
        </a:p>
      </dgm:t>
    </dgm:pt>
    <dgm:pt modelId="{D6ED0E33-3CD1-46B0-9E56-80259699B4E2}" type="sibTrans" cxnId="{32C6ED7D-EF7C-4F71-B114-08AB6E020BE0}">
      <dgm:prSet/>
      <dgm:spPr/>
      <dgm:t>
        <a:bodyPr/>
        <a:lstStyle/>
        <a:p>
          <a:endParaRPr lang="en-US"/>
        </a:p>
      </dgm:t>
    </dgm:pt>
    <dgm:pt modelId="{B0D164F1-5FAA-4546-9109-4EB7E2DD3257}">
      <dgm:prSet/>
      <dgm:spPr/>
      <dgm:t>
        <a:bodyPr/>
        <a:lstStyle/>
        <a:p>
          <a:r>
            <a:rPr lang="en-US"/>
            <a:t>EMS Providers - to pit stop and stabilize</a:t>
          </a:r>
        </a:p>
      </dgm:t>
    </dgm:pt>
    <dgm:pt modelId="{CBA54F3C-488E-4CBC-848C-F0CEA3267CF8}" type="parTrans" cxnId="{A034824E-2BA3-4F62-BE54-27809E95648E}">
      <dgm:prSet/>
      <dgm:spPr/>
      <dgm:t>
        <a:bodyPr/>
        <a:lstStyle/>
        <a:p>
          <a:endParaRPr lang="en-US"/>
        </a:p>
      </dgm:t>
    </dgm:pt>
    <dgm:pt modelId="{08822CD1-C062-4B23-904A-7DE8EA492500}" type="sibTrans" cxnId="{A034824E-2BA3-4F62-BE54-27809E95648E}">
      <dgm:prSet/>
      <dgm:spPr/>
      <dgm:t>
        <a:bodyPr/>
        <a:lstStyle/>
        <a:p>
          <a:endParaRPr lang="en-US"/>
        </a:p>
      </dgm:t>
    </dgm:pt>
    <dgm:pt modelId="{C4EC7BEE-B228-40C0-A96D-A6AF86393FB0}">
      <dgm:prSet/>
      <dgm:spPr/>
      <dgm:t>
        <a:bodyPr/>
        <a:lstStyle/>
        <a:p>
          <a:r>
            <a:rPr lang="en-US"/>
            <a:t>Referral Hospital - to provide rapid assessment stabilization &amp; transfer of STEMI, stroke and trauma patients to an appropriate Specialty Care Center</a:t>
          </a:r>
        </a:p>
      </dgm:t>
    </dgm:pt>
    <dgm:pt modelId="{69F56E83-2E2B-4169-B634-EBEF7F9B1A55}" type="parTrans" cxnId="{09D15D0B-44B9-4B15-84F8-3CCB04621437}">
      <dgm:prSet/>
      <dgm:spPr/>
      <dgm:t>
        <a:bodyPr/>
        <a:lstStyle/>
        <a:p>
          <a:endParaRPr lang="en-US"/>
        </a:p>
      </dgm:t>
    </dgm:pt>
    <dgm:pt modelId="{A615FAF0-8C60-4936-A816-804E6F8D0D4C}" type="sibTrans" cxnId="{09D15D0B-44B9-4B15-84F8-3CCB04621437}">
      <dgm:prSet/>
      <dgm:spPr/>
      <dgm:t>
        <a:bodyPr/>
        <a:lstStyle/>
        <a:p>
          <a:endParaRPr lang="en-US"/>
        </a:p>
      </dgm:t>
    </dgm:pt>
    <dgm:pt modelId="{9F3EF3FB-D7C9-481D-B080-6B43F745E027}">
      <dgm:prSet/>
      <dgm:spPr/>
      <dgm:t>
        <a:bodyPr/>
        <a:lstStyle/>
        <a:p>
          <a:r>
            <a:rPr lang="en-US" dirty="0"/>
            <a:t>Specialty Care Centers - For the automatic acceptance of Trauma, STEMI, &amp; Stroke Patients</a:t>
          </a:r>
        </a:p>
      </dgm:t>
    </dgm:pt>
    <dgm:pt modelId="{79667982-FE84-43D7-A9BE-1D855FBF68D9}" type="parTrans" cxnId="{5E333959-CE51-40E2-A9AD-02EE8CAFFB09}">
      <dgm:prSet/>
      <dgm:spPr/>
      <dgm:t>
        <a:bodyPr/>
        <a:lstStyle/>
        <a:p>
          <a:endParaRPr lang="en-US"/>
        </a:p>
      </dgm:t>
    </dgm:pt>
    <dgm:pt modelId="{E562A3A2-43FE-45A8-B558-1CBD632ED178}" type="sibTrans" cxnId="{5E333959-CE51-40E2-A9AD-02EE8CAFFB09}">
      <dgm:prSet/>
      <dgm:spPr/>
      <dgm:t>
        <a:bodyPr/>
        <a:lstStyle/>
        <a:p>
          <a:endParaRPr lang="en-US"/>
        </a:p>
      </dgm:t>
    </dgm:pt>
    <dgm:pt modelId="{8B453578-EA42-4F5C-8032-2D81AFE0A68B}">
      <dgm:prSet/>
      <dgm:spPr/>
      <dgm:t>
        <a:bodyPr/>
        <a:lstStyle/>
        <a:p>
          <a:endParaRPr lang="en-US" dirty="0"/>
        </a:p>
      </dgm:t>
    </dgm:pt>
    <dgm:pt modelId="{46B777A6-BB51-4418-91FC-0A41068B550A}" type="parTrans" cxnId="{9BBC158A-EC51-4D3F-B63D-06B57E10CBAD}">
      <dgm:prSet/>
      <dgm:spPr/>
      <dgm:t>
        <a:bodyPr/>
        <a:lstStyle/>
        <a:p>
          <a:endParaRPr lang="en-US"/>
        </a:p>
      </dgm:t>
    </dgm:pt>
    <dgm:pt modelId="{0817C093-F760-43C1-92E7-F73473DA5A86}" type="sibTrans" cxnId="{9BBC158A-EC51-4D3F-B63D-06B57E10CBAD}">
      <dgm:prSet/>
      <dgm:spPr/>
      <dgm:t>
        <a:bodyPr/>
        <a:lstStyle/>
        <a:p>
          <a:endParaRPr lang="en-US"/>
        </a:p>
      </dgm:t>
    </dgm:pt>
    <dgm:pt modelId="{8DE620FD-F66D-455E-83F7-2EB19E14D843}" type="pres">
      <dgm:prSet presAssocID="{4AE86662-0A08-424C-9AB0-FA83E47D0324}" presName="linear" presStyleCnt="0">
        <dgm:presLayoutVars>
          <dgm:animLvl val="lvl"/>
          <dgm:resizeHandles val="exact"/>
        </dgm:presLayoutVars>
      </dgm:prSet>
      <dgm:spPr/>
    </dgm:pt>
    <dgm:pt modelId="{B65D8A09-7B47-43A5-A4FF-5EE984E77844}" type="pres">
      <dgm:prSet presAssocID="{C55E4643-3586-45C5-8F5F-8DCD5DF3B065}" presName="parentText" presStyleLbl="node1" presStyleIdx="0" presStyleCnt="4">
        <dgm:presLayoutVars>
          <dgm:chMax val="0"/>
          <dgm:bulletEnabled val="1"/>
        </dgm:presLayoutVars>
      </dgm:prSet>
      <dgm:spPr/>
    </dgm:pt>
    <dgm:pt modelId="{97AFC59A-80B1-47B8-A47F-928496FDDA8B}" type="pres">
      <dgm:prSet presAssocID="{D6ED0E33-3CD1-46B0-9E56-80259699B4E2}" presName="spacer" presStyleCnt="0"/>
      <dgm:spPr/>
    </dgm:pt>
    <dgm:pt modelId="{36772528-9528-49DD-AC50-B5AD21151D45}" type="pres">
      <dgm:prSet presAssocID="{B0D164F1-5FAA-4546-9109-4EB7E2DD3257}" presName="parentText" presStyleLbl="node1" presStyleIdx="1" presStyleCnt="4">
        <dgm:presLayoutVars>
          <dgm:chMax val="0"/>
          <dgm:bulletEnabled val="1"/>
        </dgm:presLayoutVars>
      </dgm:prSet>
      <dgm:spPr/>
    </dgm:pt>
    <dgm:pt modelId="{606E51A6-CB46-46BC-8B02-5E07444764B2}" type="pres">
      <dgm:prSet presAssocID="{08822CD1-C062-4B23-904A-7DE8EA492500}" presName="spacer" presStyleCnt="0"/>
      <dgm:spPr/>
    </dgm:pt>
    <dgm:pt modelId="{7D9A2B7F-570D-4DAB-A469-65605CE56CA2}" type="pres">
      <dgm:prSet presAssocID="{C4EC7BEE-B228-40C0-A96D-A6AF86393FB0}" presName="parentText" presStyleLbl="node1" presStyleIdx="2" presStyleCnt="4">
        <dgm:presLayoutVars>
          <dgm:chMax val="0"/>
          <dgm:bulletEnabled val="1"/>
        </dgm:presLayoutVars>
      </dgm:prSet>
      <dgm:spPr/>
    </dgm:pt>
    <dgm:pt modelId="{C142976F-408B-4631-8193-76F3BB202106}" type="pres">
      <dgm:prSet presAssocID="{A615FAF0-8C60-4936-A816-804E6F8D0D4C}" presName="spacer" presStyleCnt="0"/>
      <dgm:spPr/>
    </dgm:pt>
    <dgm:pt modelId="{B0C13E00-5280-4B34-81D3-B8692B9938F1}" type="pres">
      <dgm:prSet presAssocID="{9F3EF3FB-D7C9-481D-B080-6B43F745E027}" presName="parentText" presStyleLbl="node1" presStyleIdx="3" presStyleCnt="4">
        <dgm:presLayoutVars>
          <dgm:chMax val="0"/>
          <dgm:bulletEnabled val="1"/>
        </dgm:presLayoutVars>
      </dgm:prSet>
      <dgm:spPr/>
    </dgm:pt>
    <dgm:pt modelId="{E6819134-7B9F-443F-ADDB-C8D535E04B59}" type="pres">
      <dgm:prSet presAssocID="{9F3EF3FB-D7C9-481D-B080-6B43F745E027}" presName="childText" presStyleLbl="revTx" presStyleIdx="0" presStyleCnt="1">
        <dgm:presLayoutVars>
          <dgm:bulletEnabled val="1"/>
        </dgm:presLayoutVars>
      </dgm:prSet>
      <dgm:spPr/>
    </dgm:pt>
  </dgm:ptLst>
  <dgm:cxnLst>
    <dgm:cxn modelId="{09D15D0B-44B9-4B15-84F8-3CCB04621437}" srcId="{4AE86662-0A08-424C-9AB0-FA83E47D0324}" destId="{C4EC7BEE-B228-40C0-A96D-A6AF86393FB0}" srcOrd="2" destOrd="0" parTransId="{69F56E83-2E2B-4169-B634-EBEF7F9B1A55}" sibTransId="{A615FAF0-8C60-4936-A816-804E6F8D0D4C}"/>
    <dgm:cxn modelId="{0C95EA4D-4B5F-4DBD-AA68-D62C36655385}" type="presOf" srcId="{8B453578-EA42-4F5C-8032-2D81AFE0A68B}" destId="{E6819134-7B9F-443F-ADDB-C8D535E04B59}" srcOrd="0" destOrd="0" presId="urn:microsoft.com/office/officeart/2005/8/layout/vList2"/>
    <dgm:cxn modelId="{A034824E-2BA3-4F62-BE54-27809E95648E}" srcId="{4AE86662-0A08-424C-9AB0-FA83E47D0324}" destId="{B0D164F1-5FAA-4546-9109-4EB7E2DD3257}" srcOrd="1" destOrd="0" parTransId="{CBA54F3C-488E-4CBC-848C-F0CEA3267CF8}" sibTransId="{08822CD1-C062-4B23-904A-7DE8EA492500}"/>
    <dgm:cxn modelId="{5E333959-CE51-40E2-A9AD-02EE8CAFFB09}" srcId="{4AE86662-0A08-424C-9AB0-FA83E47D0324}" destId="{9F3EF3FB-D7C9-481D-B080-6B43F745E027}" srcOrd="3" destOrd="0" parTransId="{79667982-FE84-43D7-A9BE-1D855FBF68D9}" sibTransId="{E562A3A2-43FE-45A8-B558-1CBD632ED178}"/>
    <dgm:cxn modelId="{32C6ED7D-EF7C-4F71-B114-08AB6E020BE0}" srcId="{4AE86662-0A08-424C-9AB0-FA83E47D0324}" destId="{C55E4643-3586-45C5-8F5F-8DCD5DF3B065}" srcOrd="0" destOrd="0" parTransId="{48E11CCF-E3D0-4BF5-ABFC-6243807DC3A1}" sibTransId="{D6ED0E33-3CD1-46B0-9E56-80259699B4E2}"/>
    <dgm:cxn modelId="{62FE7183-8009-47CD-AEF8-0D9027F47CF3}" type="presOf" srcId="{C4EC7BEE-B228-40C0-A96D-A6AF86393FB0}" destId="{7D9A2B7F-570D-4DAB-A469-65605CE56CA2}" srcOrd="0" destOrd="0" presId="urn:microsoft.com/office/officeart/2005/8/layout/vList2"/>
    <dgm:cxn modelId="{9BBC158A-EC51-4D3F-B63D-06B57E10CBAD}" srcId="{9F3EF3FB-D7C9-481D-B080-6B43F745E027}" destId="{8B453578-EA42-4F5C-8032-2D81AFE0A68B}" srcOrd="0" destOrd="0" parTransId="{46B777A6-BB51-4418-91FC-0A41068B550A}" sibTransId="{0817C093-F760-43C1-92E7-F73473DA5A86}"/>
    <dgm:cxn modelId="{8815A899-C4DD-4052-9589-B3876893EA94}" type="presOf" srcId="{9F3EF3FB-D7C9-481D-B080-6B43F745E027}" destId="{B0C13E00-5280-4B34-81D3-B8692B9938F1}" srcOrd="0" destOrd="0" presId="urn:microsoft.com/office/officeart/2005/8/layout/vList2"/>
    <dgm:cxn modelId="{F708E6AC-94F7-40A9-A5BD-563AE5428DC8}" type="presOf" srcId="{C55E4643-3586-45C5-8F5F-8DCD5DF3B065}" destId="{B65D8A09-7B47-43A5-A4FF-5EE984E77844}" srcOrd="0" destOrd="0" presId="urn:microsoft.com/office/officeart/2005/8/layout/vList2"/>
    <dgm:cxn modelId="{545C6AC5-EE79-46D6-AEE5-08AA9A5A370C}" type="presOf" srcId="{B0D164F1-5FAA-4546-9109-4EB7E2DD3257}" destId="{36772528-9528-49DD-AC50-B5AD21151D45}" srcOrd="0" destOrd="0" presId="urn:microsoft.com/office/officeart/2005/8/layout/vList2"/>
    <dgm:cxn modelId="{266AC6D2-1731-48D1-BB52-53993805BEDB}" type="presOf" srcId="{4AE86662-0A08-424C-9AB0-FA83E47D0324}" destId="{8DE620FD-F66D-455E-83F7-2EB19E14D843}" srcOrd="0" destOrd="0" presId="urn:microsoft.com/office/officeart/2005/8/layout/vList2"/>
    <dgm:cxn modelId="{4D2B212E-7D21-438D-A283-6CB829FF5D03}" type="presParOf" srcId="{8DE620FD-F66D-455E-83F7-2EB19E14D843}" destId="{B65D8A09-7B47-43A5-A4FF-5EE984E77844}" srcOrd="0" destOrd="0" presId="urn:microsoft.com/office/officeart/2005/8/layout/vList2"/>
    <dgm:cxn modelId="{3962A184-172C-4EBB-8048-B5123744DB79}" type="presParOf" srcId="{8DE620FD-F66D-455E-83F7-2EB19E14D843}" destId="{97AFC59A-80B1-47B8-A47F-928496FDDA8B}" srcOrd="1" destOrd="0" presId="urn:microsoft.com/office/officeart/2005/8/layout/vList2"/>
    <dgm:cxn modelId="{F769D118-60EB-4D40-A8E7-0430F703BDB2}" type="presParOf" srcId="{8DE620FD-F66D-455E-83F7-2EB19E14D843}" destId="{36772528-9528-49DD-AC50-B5AD21151D45}" srcOrd="2" destOrd="0" presId="urn:microsoft.com/office/officeart/2005/8/layout/vList2"/>
    <dgm:cxn modelId="{96066967-47C1-49BD-8128-BB51D43F9993}" type="presParOf" srcId="{8DE620FD-F66D-455E-83F7-2EB19E14D843}" destId="{606E51A6-CB46-46BC-8B02-5E07444764B2}" srcOrd="3" destOrd="0" presId="urn:microsoft.com/office/officeart/2005/8/layout/vList2"/>
    <dgm:cxn modelId="{6B5D3668-20EB-4D5B-A474-FA12B0731233}" type="presParOf" srcId="{8DE620FD-F66D-455E-83F7-2EB19E14D843}" destId="{7D9A2B7F-570D-4DAB-A469-65605CE56CA2}" srcOrd="4" destOrd="0" presId="urn:microsoft.com/office/officeart/2005/8/layout/vList2"/>
    <dgm:cxn modelId="{B4B50BE1-800F-4178-980B-D5AED0E52410}" type="presParOf" srcId="{8DE620FD-F66D-455E-83F7-2EB19E14D843}" destId="{C142976F-408B-4631-8193-76F3BB202106}" srcOrd="5" destOrd="0" presId="urn:microsoft.com/office/officeart/2005/8/layout/vList2"/>
    <dgm:cxn modelId="{29DB8528-32B9-4682-8593-3CC6ECEF502D}" type="presParOf" srcId="{8DE620FD-F66D-455E-83F7-2EB19E14D843}" destId="{B0C13E00-5280-4B34-81D3-B8692B9938F1}" srcOrd="6" destOrd="0" presId="urn:microsoft.com/office/officeart/2005/8/layout/vList2"/>
    <dgm:cxn modelId="{652AA215-CBB4-4A2A-995E-7978E69F74E7}" type="presParOf" srcId="{8DE620FD-F66D-455E-83F7-2EB19E14D843}" destId="{E6819134-7B9F-443F-ADDB-C8D535E04B59}"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D3E088-36F5-4694-86C1-76B1D76B653C}" type="doc">
      <dgm:prSet loTypeId="urn:microsoft.com/office/officeart/2005/8/layout/list1" loCatId="list" qsTypeId="urn:microsoft.com/office/officeart/2005/8/quickstyle/simple4" qsCatId="simple" csTypeId="urn:microsoft.com/office/officeart/2005/8/colors/colorful1" csCatId="colorful"/>
      <dgm:spPr/>
      <dgm:t>
        <a:bodyPr/>
        <a:lstStyle/>
        <a:p>
          <a:endParaRPr lang="en-US"/>
        </a:p>
      </dgm:t>
    </dgm:pt>
    <dgm:pt modelId="{BBF92546-66ED-42FD-BB4A-CBE78C8C7EFE}">
      <dgm:prSet/>
      <dgm:spPr/>
      <dgm:t>
        <a:bodyPr/>
        <a:lstStyle/>
        <a:p>
          <a:r>
            <a:rPr lang="en-US"/>
            <a:t>4. Specialty Care Center </a:t>
          </a:r>
        </a:p>
      </dgm:t>
    </dgm:pt>
    <dgm:pt modelId="{6D69E74D-A69C-478D-9DB8-5A92A5CF7237}" type="parTrans" cxnId="{8E922C97-8AB7-4687-95A4-9FF2F2378FA3}">
      <dgm:prSet/>
      <dgm:spPr/>
      <dgm:t>
        <a:bodyPr/>
        <a:lstStyle/>
        <a:p>
          <a:endParaRPr lang="en-US"/>
        </a:p>
      </dgm:t>
    </dgm:pt>
    <dgm:pt modelId="{C87F84FD-858E-416E-B8ED-49CDDF131FD5}" type="sibTrans" cxnId="{8E922C97-8AB7-4687-95A4-9FF2F2378FA3}">
      <dgm:prSet/>
      <dgm:spPr/>
      <dgm:t>
        <a:bodyPr/>
        <a:lstStyle/>
        <a:p>
          <a:endParaRPr lang="en-US"/>
        </a:p>
      </dgm:t>
    </dgm:pt>
    <dgm:pt modelId="{A14DF353-193B-4886-BFF3-5487EB1F2470}">
      <dgm:prSet/>
      <dgm:spPr/>
      <dgm:t>
        <a:bodyPr/>
        <a:lstStyle/>
        <a:p>
          <a:r>
            <a:rPr lang="en-US"/>
            <a:t>ICEMA designated Trauma, STEMI, Stroke Center</a:t>
          </a:r>
        </a:p>
      </dgm:t>
    </dgm:pt>
    <dgm:pt modelId="{D9A33D77-239B-405C-B608-FC42210178F9}" type="parTrans" cxnId="{506E7D87-EC63-4112-AB92-EFD2DD077730}">
      <dgm:prSet/>
      <dgm:spPr/>
      <dgm:t>
        <a:bodyPr/>
        <a:lstStyle/>
        <a:p>
          <a:endParaRPr lang="en-US"/>
        </a:p>
      </dgm:t>
    </dgm:pt>
    <dgm:pt modelId="{7FA9329C-43CA-4FF9-98B8-A9EB685FD4FD}" type="sibTrans" cxnId="{506E7D87-EC63-4112-AB92-EFD2DD077730}">
      <dgm:prSet/>
      <dgm:spPr/>
      <dgm:t>
        <a:bodyPr/>
        <a:lstStyle/>
        <a:p>
          <a:endParaRPr lang="en-US"/>
        </a:p>
      </dgm:t>
    </dgm:pt>
    <dgm:pt modelId="{E22D4D02-3CB5-4146-827E-F1318EF3A68F}">
      <dgm:prSet/>
      <dgm:spPr/>
      <dgm:t>
        <a:bodyPr/>
        <a:lstStyle/>
        <a:p>
          <a:r>
            <a:rPr lang="en-US"/>
            <a:t>5. Referral Hospital </a:t>
          </a:r>
        </a:p>
      </dgm:t>
    </dgm:pt>
    <dgm:pt modelId="{FACFD68D-C385-446B-82D4-EEB7D0529939}" type="parTrans" cxnId="{AFD87595-C1AB-4275-BE3D-D4057524F100}">
      <dgm:prSet/>
      <dgm:spPr/>
      <dgm:t>
        <a:bodyPr/>
        <a:lstStyle/>
        <a:p>
          <a:endParaRPr lang="en-US"/>
        </a:p>
      </dgm:t>
    </dgm:pt>
    <dgm:pt modelId="{EC27A875-3101-4656-9590-A31C29C8EE82}" type="sibTrans" cxnId="{AFD87595-C1AB-4275-BE3D-D4057524F100}">
      <dgm:prSet/>
      <dgm:spPr/>
      <dgm:t>
        <a:bodyPr/>
        <a:lstStyle/>
        <a:p>
          <a:endParaRPr lang="en-US"/>
        </a:p>
      </dgm:t>
    </dgm:pt>
    <dgm:pt modelId="{26CAACF2-B909-4BDA-AF77-DFF42B0299DE}">
      <dgm:prSet/>
      <dgm:spPr/>
      <dgm:t>
        <a:bodyPr/>
        <a:lstStyle/>
        <a:p>
          <a:r>
            <a:rPr lang="en-US"/>
            <a:t>Any</a:t>
          </a:r>
          <a:r>
            <a:rPr lang="en-US" b="1"/>
            <a:t> </a:t>
          </a:r>
          <a:r>
            <a:rPr lang="en-US"/>
            <a:t>licensed general acute care hospital that is not an ICEMA designated Trauma, STEMI, or Stroke Center.</a:t>
          </a:r>
        </a:p>
      </dgm:t>
    </dgm:pt>
    <dgm:pt modelId="{C7D098C5-DB3E-47B0-95DE-4F9F983B7DB1}" type="parTrans" cxnId="{2F96DC19-036C-42E7-97FD-93851B99470F}">
      <dgm:prSet/>
      <dgm:spPr/>
      <dgm:t>
        <a:bodyPr/>
        <a:lstStyle/>
        <a:p>
          <a:endParaRPr lang="en-US"/>
        </a:p>
      </dgm:t>
    </dgm:pt>
    <dgm:pt modelId="{514ED4A1-1FF8-41CB-A3EB-2D2D05486445}" type="sibTrans" cxnId="{2F96DC19-036C-42E7-97FD-93851B99470F}">
      <dgm:prSet/>
      <dgm:spPr/>
      <dgm:t>
        <a:bodyPr/>
        <a:lstStyle/>
        <a:p>
          <a:endParaRPr lang="en-US"/>
        </a:p>
      </dgm:t>
    </dgm:pt>
    <dgm:pt modelId="{BE0E6192-9F7E-4625-8B54-4D4BE614D2E9}" type="pres">
      <dgm:prSet presAssocID="{FCD3E088-36F5-4694-86C1-76B1D76B653C}" presName="linear" presStyleCnt="0">
        <dgm:presLayoutVars>
          <dgm:dir/>
          <dgm:animLvl val="lvl"/>
          <dgm:resizeHandles val="exact"/>
        </dgm:presLayoutVars>
      </dgm:prSet>
      <dgm:spPr/>
    </dgm:pt>
    <dgm:pt modelId="{AEE1B3F7-FBF8-4FE8-9B1B-0362F33A1B7F}" type="pres">
      <dgm:prSet presAssocID="{BBF92546-66ED-42FD-BB4A-CBE78C8C7EFE}" presName="parentLin" presStyleCnt="0"/>
      <dgm:spPr/>
    </dgm:pt>
    <dgm:pt modelId="{BBB4A907-5843-4C2D-A91A-352F80AE30AB}" type="pres">
      <dgm:prSet presAssocID="{BBF92546-66ED-42FD-BB4A-CBE78C8C7EFE}" presName="parentLeftMargin" presStyleLbl="node1" presStyleIdx="0" presStyleCnt="2"/>
      <dgm:spPr/>
    </dgm:pt>
    <dgm:pt modelId="{2E8509AF-1572-4A0C-BACD-9786DCEA718D}" type="pres">
      <dgm:prSet presAssocID="{BBF92546-66ED-42FD-BB4A-CBE78C8C7EFE}" presName="parentText" presStyleLbl="node1" presStyleIdx="0" presStyleCnt="2">
        <dgm:presLayoutVars>
          <dgm:chMax val="0"/>
          <dgm:bulletEnabled val="1"/>
        </dgm:presLayoutVars>
      </dgm:prSet>
      <dgm:spPr/>
    </dgm:pt>
    <dgm:pt modelId="{850FC4D7-657F-4AC2-BAE4-E8ABAC2990C6}" type="pres">
      <dgm:prSet presAssocID="{BBF92546-66ED-42FD-BB4A-CBE78C8C7EFE}" presName="negativeSpace" presStyleCnt="0"/>
      <dgm:spPr/>
    </dgm:pt>
    <dgm:pt modelId="{FEBCD312-F304-46E4-9CBF-8F969D2A4CD2}" type="pres">
      <dgm:prSet presAssocID="{BBF92546-66ED-42FD-BB4A-CBE78C8C7EFE}" presName="childText" presStyleLbl="conFgAcc1" presStyleIdx="0" presStyleCnt="2">
        <dgm:presLayoutVars>
          <dgm:bulletEnabled val="1"/>
        </dgm:presLayoutVars>
      </dgm:prSet>
      <dgm:spPr/>
    </dgm:pt>
    <dgm:pt modelId="{82C47145-92F1-4B68-BB92-A7B5142D721B}" type="pres">
      <dgm:prSet presAssocID="{C87F84FD-858E-416E-B8ED-49CDDF131FD5}" presName="spaceBetweenRectangles" presStyleCnt="0"/>
      <dgm:spPr/>
    </dgm:pt>
    <dgm:pt modelId="{9625A2CF-3249-4E6E-A41B-2B631391620D}" type="pres">
      <dgm:prSet presAssocID="{E22D4D02-3CB5-4146-827E-F1318EF3A68F}" presName="parentLin" presStyleCnt="0"/>
      <dgm:spPr/>
    </dgm:pt>
    <dgm:pt modelId="{38B2CFB6-8838-4ADE-842E-0B938C9223AD}" type="pres">
      <dgm:prSet presAssocID="{E22D4D02-3CB5-4146-827E-F1318EF3A68F}" presName="parentLeftMargin" presStyleLbl="node1" presStyleIdx="0" presStyleCnt="2"/>
      <dgm:spPr/>
    </dgm:pt>
    <dgm:pt modelId="{AFDC0BD8-C382-42F3-9584-324C5E149ECA}" type="pres">
      <dgm:prSet presAssocID="{E22D4D02-3CB5-4146-827E-F1318EF3A68F}" presName="parentText" presStyleLbl="node1" presStyleIdx="1" presStyleCnt="2">
        <dgm:presLayoutVars>
          <dgm:chMax val="0"/>
          <dgm:bulletEnabled val="1"/>
        </dgm:presLayoutVars>
      </dgm:prSet>
      <dgm:spPr/>
    </dgm:pt>
    <dgm:pt modelId="{4A3BABF5-22AF-4110-B825-E9F4E8A5304B}" type="pres">
      <dgm:prSet presAssocID="{E22D4D02-3CB5-4146-827E-F1318EF3A68F}" presName="negativeSpace" presStyleCnt="0"/>
      <dgm:spPr/>
    </dgm:pt>
    <dgm:pt modelId="{ABDFEED0-4FA7-4851-8E56-22B170DE47B4}" type="pres">
      <dgm:prSet presAssocID="{E22D4D02-3CB5-4146-827E-F1318EF3A68F}" presName="childText" presStyleLbl="conFgAcc1" presStyleIdx="1" presStyleCnt="2">
        <dgm:presLayoutVars>
          <dgm:bulletEnabled val="1"/>
        </dgm:presLayoutVars>
      </dgm:prSet>
      <dgm:spPr/>
    </dgm:pt>
  </dgm:ptLst>
  <dgm:cxnLst>
    <dgm:cxn modelId="{27A63011-8C3F-43F0-91E6-F66F03A12E88}" type="presOf" srcId="{E22D4D02-3CB5-4146-827E-F1318EF3A68F}" destId="{AFDC0BD8-C382-42F3-9584-324C5E149ECA}" srcOrd="1" destOrd="0" presId="urn:microsoft.com/office/officeart/2005/8/layout/list1"/>
    <dgm:cxn modelId="{6DB87A18-DAD8-4B77-8D04-0F7F0CD3DBC4}" type="presOf" srcId="{BBF92546-66ED-42FD-BB4A-CBE78C8C7EFE}" destId="{BBB4A907-5843-4C2D-A91A-352F80AE30AB}" srcOrd="0" destOrd="0" presId="urn:microsoft.com/office/officeart/2005/8/layout/list1"/>
    <dgm:cxn modelId="{2F96DC19-036C-42E7-97FD-93851B99470F}" srcId="{E22D4D02-3CB5-4146-827E-F1318EF3A68F}" destId="{26CAACF2-B909-4BDA-AF77-DFF42B0299DE}" srcOrd="0" destOrd="0" parTransId="{C7D098C5-DB3E-47B0-95DE-4F9F983B7DB1}" sibTransId="{514ED4A1-1FF8-41CB-A3EB-2D2D05486445}"/>
    <dgm:cxn modelId="{AFE06C24-ABA0-41A6-A0EB-96B11CF961CD}" type="presOf" srcId="{E22D4D02-3CB5-4146-827E-F1318EF3A68F}" destId="{38B2CFB6-8838-4ADE-842E-0B938C9223AD}" srcOrd="0" destOrd="0" presId="urn:microsoft.com/office/officeart/2005/8/layout/list1"/>
    <dgm:cxn modelId="{95C3872A-8541-44D8-A599-D899B385B614}" type="presOf" srcId="{FCD3E088-36F5-4694-86C1-76B1D76B653C}" destId="{BE0E6192-9F7E-4625-8B54-4D4BE614D2E9}" srcOrd="0" destOrd="0" presId="urn:microsoft.com/office/officeart/2005/8/layout/list1"/>
    <dgm:cxn modelId="{506E7D87-EC63-4112-AB92-EFD2DD077730}" srcId="{BBF92546-66ED-42FD-BB4A-CBE78C8C7EFE}" destId="{A14DF353-193B-4886-BFF3-5487EB1F2470}" srcOrd="0" destOrd="0" parTransId="{D9A33D77-239B-405C-B608-FC42210178F9}" sibTransId="{7FA9329C-43CA-4FF9-98B8-A9EB685FD4FD}"/>
    <dgm:cxn modelId="{AFD87595-C1AB-4275-BE3D-D4057524F100}" srcId="{FCD3E088-36F5-4694-86C1-76B1D76B653C}" destId="{E22D4D02-3CB5-4146-827E-F1318EF3A68F}" srcOrd="1" destOrd="0" parTransId="{FACFD68D-C385-446B-82D4-EEB7D0529939}" sibTransId="{EC27A875-3101-4656-9590-A31C29C8EE82}"/>
    <dgm:cxn modelId="{8E922C97-8AB7-4687-95A4-9FF2F2378FA3}" srcId="{FCD3E088-36F5-4694-86C1-76B1D76B653C}" destId="{BBF92546-66ED-42FD-BB4A-CBE78C8C7EFE}" srcOrd="0" destOrd="0" parTransId="{6D69E74D-A69C-478D-9DB8-5A92A5CF7237}" sibTransId="{C87F84FD-858E-416E-B8ED-49CDDF131FD5}"/>
    <dgm:cxn modelId="{6F00F3A1-BB6A-42DE-859E-CA5A2EA17401}" type="presOf" srcId="{A14DF353-193B-4886-BFF3-5487EB1F2470}" destId="{FEBCD312-F304-46E4-9CBF-8F969D2A4CD2}" srcOrd="0" destOrd="0" presId="urn:microsoft.com/office/officeart/2005/8/layout/list1"/>
    <dgm:cxn modelId="{988156BC-4651-4A09-BC95-E56EAE1F24A0}" type="presOf" srcId="{BBF92546-66ED-42FD-BB4A-CBE78C8C7EFE}" destId="{2E8509AF-1572-4A0C-BACD-9786DCEA718D}" srcOrd="1" destOrd="0" presId="urn:microsoft.com/office/officeart/2005/8/layout/list1"/>
    <dgm:cxn modelId="{03D1BBC8-3DE7-4376-A5B0-62B62D1F3E2A}" type="presOf" srcId="{26CAACF2-B909-4BDA-AF77-DFF42B0299DE}" destId="{ABDFEED0-4FA7-4851-8E56-22B170DE47B4}" srcOrd="0" destOrd="0" presId="urn:microsoft.com/office/officeart/2005/8/layout/list1"/>
    <dgm:cxn modelId="{B2C7A127-EBC7-48E9-89BA-1FB0BC03A294}" type="presParOf" srcId="{BE0E6192-9F7E-4625-8B54-4D4BE614D2E9}" destId="{AEE1B3F7-FBF8-4FE8-9B1B-0362F33A1B7F}" srcOrd="0" destOrd="0" presId="urn:microsoft.com/office/officeart/2005/8/layout/list1"/>
    <dgm:cxn modelId="{33DC2658-DF12-4693-B902-7D3965F7E79C}" type="presParOf" srcId="{AEE1B3F7-FBF8-4FE8-9B1B-0362F33A1B7F}" destId="{BBB4A907-5843-4C2D-A91A-352F80AE30AB}" srcOrd="0" destOrd="0" presId="urn:microsoft.com/office/officeart/2005/8/layout/list1"/>
    <dgm:cxn modelId="{9D3CAB4D-6967-45BD-8F55-7C983966938A}" type="presParOf" srcId="{AEE1B3F7-FBF8-4FE8-9B1B-0362F33A1B7F}" destId="{2E8509AF-1572-4A0C-BACD-9786DCEA718D}" srcOrd="1" destOrd="0" presId="urn:microsoft.com/office/officeart/2005/8/layout/list1"/>
    <dgm:cxn modelId="{B642E0FC-72CA-4F08-A21A-AA79F0A40D47}" type="presParOf" srcId="{BE0E6192-9F7E-4625-8B54-4D4BE614D2E9}" destId="{850FC4D7-657F-4AC2-BAE4-E8ABAC2990C6}" srcOrd="1" destOrd="0" presId="urn:microsoft.com/office/officeart/2005/8/layout/list1"/>
    <dgm:cxn modelId="{28AA4A51-EE2B-4AB2-B540-643AA1406C1E}" type="presParOf" srcId="{BE0E6192-9F7E-4625-8B54-4D4BE614D2E9}" destId="{FEBCD312-F304-46E4-9CBF-8F969D2A4CD2}" srcOrd="2" destOrd="0" presId="urn:microsoft.com/office/officeart/2005/8/layout/list1"/>
    <dgm:cxn modelId="{73165B9F-FDAF-46EB-9B83-0E051E6AC0C0}" type="presParOf" srcId="{BE0E6192-9F7E-4625-8B54-4D4BE614D2E9}" destId="{82C47145-92F1-4B68-BB92-A7B5142D721B}" srcOrd="3" destOrd="0" presId="urn:microsoft.com/office/officeart/2005/8/layout/list1"/>
    <dgm:cxn modelId="{BF9AFAB8-FBB8-4B67-B2DD-621234DE7E18}" type="presParOf" srcId="{BE0E6192-9F7E-4625-8B54-4D4BE614D2E9}" destId="{9625A2CF-3249-4E6E-A41B-2B631391620D}" srcOrd="4" destOrd="0" presId="urn:microsoft.com/office/officeart/2005/8/layout/list1"/>
    <dgm:cxn modelId="{BF97FECB-DAEE-49DD-8833-D637FCA4BB40}" type="presParOf" srcId="{9625A2CF-3249-4E6E-A41B-2B631391620D}" destId="{38B2CFB6-8838-4ADE-842E-0B938C9223AD}" srcOrd="0" destOrd="0" presId="urn:microsoft.com/office/officeart/2005/8/layout/list1"/>
    <dgm:cxn modelId="{CB800312-D2C0-4BFD-AA73-98EAF21D615C}" type="presParOf" srcId="{9625A2CF-3249-4E6E-A41B-2B631391620D}" destId="{AFDC0BD8-C382-42F3-9584-324C5E149ECA}" srcOrd="1" destOrd="0" presId="urn:microsoft.com/office/officeart/2005/8/layout/list1"/>
    <dgm:cxn modelId="{1F2E435D-5960-4229-BFB3-EBB06C665597}" type="presParOf" srcId="{BE0E6192-9F7E-4625-8B54-4D4BE614D2E9}" destId="{4A3BABF5-22AF-4110-B825-E9F4E8A5304B}" srcOrd="5" destOrd="0" presId="urn:microsoft.com/office/officeart/2005/8/layout/list1"/>
    <dgm:cxn modelId="{FD9AC818-AEF7-402C-9929-20C4F7F24778}" type="presParOf" srcId="{BE0E6192-9F7E-4625-8B54-4D4BE614D2E9}" destId="{ABDFEED0-4FA7-4851-8E56-22B170DE47B4}"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E5A10E-26FC-478E-A4F2-62BB9CD7ABE1}" type="doc">
      <dgm:prSet loTypeId="urn:microsoft.com/office/officeart/2005/8/layout/list1" loCatId="list" qsTypeId="urn:microsoft.com/office/officeart/2005/8/quickstyle/simple4" qsCatId="simple" csTypeId="urn:microsoft.com/office/officeart/2005/8/colors/colorful1" csCatId="colorful"/>
      <dgm:spPr/>
      <dgm:t>
        <a:bodyPr/>
        <a:lstStyle/>
        <a:p>
          <a:endParaRPr lang="en-US"/>
        </a:p>
      </dgm:t>
    </dgm:pt>
    <dgm:pt modelId="{13298F31-879B-4206-B73B-BC32B64D6135}">
      <dgm:prSet/>
      <dgm:spPr/>
      <dgm:t>
        <a:bodyPr/>
        <a:lstStyle/>
        <a:p>
          <a:r>
            <a:rPr lang="en-US"/>
            <a:t>Trauma Center </a:t>
          </a:r>
        </a:p>
      </dgm:t>
    </dgm:pt>
    <dgm:pt modelId="{A349F1ED-AD44-4BFB-B09D-952E93935DAC}" type="parTrans" cxnId="{A935E381-8137-4BCC-B643-9300508BD2B3}">
      <dgm:prSet/>
      <dgm:spPr/>
      <dgm:t>
        <a:bodyPr/>
        <a:lstStyle/>
        <a:p>
          <a:endParaRPr lang="en-US"/>
        </a:p>
      </dgm:t>
    </dgm:pt>
    <dgm:pt modelId="{5EA2446C-EFC7-41AD-8493-E1629E58828A}" type="sibTrans" cxnId="{A935E381-8137-4BCC-B643-9300508BD2B3}">
      <dgm:prSet/>
      <dgm:spPr/>
      <dgm:t>
        <a:bodyPr/>
        <a:lstStyle/>
        <a:p>
          <a:endParaRPr lang="en-US"/>
        </a:p>
      </dgm:t>
    </dgm:pt>
    <dgm:pt modelId="{4F380341-8593-497E-A790-DCBE92F6F93C}">
      <dgm:prSet/>
      <dgm:spPr/>
      <dgm:t>
        <a:bodyPr/>
        <a:lstStyle/>
        <a:p>
          <a:r>
            <a:rPr lang="en-US"/>
            <a:t>A licensed general acute care hospital designated by ICEMA as a trauma receiving center</a:t>
          </a:r>
        </a:p>
      </dgm:t>
    </dgm:pt>
    <dgm:pt modelId="{9141DA87-6815-47B8-B9C2-802F388CDBA6}" type="parTrans" cxnId="{5A801097-8377-4517-8BF9-CF00F01BAD68}">
      <dgm:prSet/>
      <dgm:spPr/>
      <dgm:t>
        <a:bodyPr/>
        <a:lstStyle/>
        <a:p>
          <a:endParaRPr lang="en-US"/>
        </a:p>
      </dgm:t>
    </dgm:pt>
    <dgm:pt modelId="{048F4020-A4A7-4D9A-9B35-27B9ECF7717C}" type="sibTrans" cxnId="{5A801097-8377-4517-8BF9-CF00F01BAD68}">
      <dgm:prSet/>
      <dgm:spPr/>
      <dgm:t>
        <a:bodyPr/>
        <a:lstStyle/>
        <a:p>
          <a:endParaRPr lang="en-US"/>
        </a:p>
      </dgm:t>
    </dgm:pt>
    <dgm:pt modelId="{C231A513-54C0-448A-9503-C2F2B7A39D13}">
      <dgm:prSet/>
      <dgm:spPr/>
      <dgm:t>
        <a:bodyPr/>
        <a:lstStyle/>
        <a:p>
          <a:r>
            <a:rPr lang="en-US"/>
            <a:t>Level I-Level IV</a:t>
          </a:r>
        </a:p>
      </dgm:t>
    </dgm:pt>
    <dgm:pt modelId="{8EF56849-6BCC-4B5B-B29B-6AADC5C97FEE}" type="parTrans" cxnId="{3E3C2560-0262-47FC-BD94-7848A3CD2ACF}">
      <dgm:prSet/>
      <dgm:spPr/>
      <dgm:t>
        <a:bodyPr/>
        <a:lstStyle/>
        <a:p>
          <a:endParaRPr lang="en-US"/>
        </a:p>
      </dgm:t>
    </dgm:pt>
    <dgm:pt modelId="{60135BAB-7909-4F31-8F3B-CFB80B8FC43A}" type="sibTrans" cxnId="{3E3C2560-0262-47FC-BD94-7848A3CD2ACF}">
      <dgm:prSet/>
      <dgm:spPr/>
      <dgm:t>
        <a:bodyPr/>
        <a:lstStyle/>
        <a:p>
          <a:endParaRPr lang="en-US"/>
        </a:p>
      </dgm:t>
    </dgm:pt>
    <dgm:pt modelId="{52103D49-CAE3-493D-8D06-7350CF85B222}">
      <dgm:prSet/>
      <dgm:spPr/>
      <dgm:t>
        <a:bodyPr/>
        <a:lstStyle/>
        <a:p>
          <a:r>
            <a:rPr lang="en-US"/>
            <a:t>2. STEMI receiving Centers </a:t>
          </a:r>
        </a:p>
      </dgm:t>
    </dgm:pt>
    <dgm:pt modelId="{2F0EEB23-D5DC-425E-B8A0-4D13033FAF93}" type="parTrans" cxnId="{C5A76EE4-2998-4250-B66B-44470DC5FF3B}">
      <dgm:prSet/>
      <dgm:spPr/>
      <dgm:t>
        <a:bodyPr/>
        <a:lstStyle/>
        <a:p>
          <a:endParaRPr lang="en-US"/>
        </a:p>
      </dgm:t>
    </dgm:pt>
    <dgm:pt modelId="{D8FF0444-B65C-440E-AD3C-0E51428A232D}" type="sibTrans" cxnId="{C5A76EE4-2998-4250-B66B-44470DC5FF3B}">
      <dgm:prSet/>
      <dgm:spPr/>
      <dgm:t>
        <a:bodyPr/>
        <a:lstStyle/>
        <a:p>
          <a:endParaRPr lang="en-US"/>
        </a:p>
      </dgm:t>
    </dgm:pt>
    <dgm:pt modelId="{4E38916E-B2B3-4B42-9B4D-0303A7B91AAA}">
      <dgm:prSet/>
      <dgm:spPr/>
      <dgm:t>
        <a:bodyPr/>
        <a:lstStyle/>
        <a:p>
          <a:r>
            <a:rPr lang="en-US"/>
            <a:t>A licensed general acute care hospital designated by ICEMA as a STEMI receiving center </a:t>
          </a:r>
        </a:p>
      </dgm:t>
    </dgm:pt>
    <dgm:pt modelId="{020238EF-9CB5-4263-B60C-B9CDA2927A46}" type="parTrans" cxnId="{96107293-8156-4B22-9004-7CE49917E0C4}">
      <dgm:prSet/>
      <dgm:spPr/>
      <dgm:t>
        <a:bodyPr/>
        <a:lstStyle/>
        <a:p>
          <a:endParaRPr lang="en-US"/>
        </a:p>
      </dgm:t>
    </dgm:pt>
    <dgm:pt modelId="{605999B2-D8DA-42BA-BFBA-84DC2FC77E1C}" type="sibTrans" cxnId="{96107293-8156-4B22-9004-7CE49917E0C4}">
      <dgm:prSet/>
      <dgm:spPr/>
      <dgm:t>
        <a:bodyPr/>
        <a:lstStyle/>
        <a:p>
          <a:endParaRPr lang="en-US"/>
        </a:p>
      </dgm:t>
    </dgm:pt>
    <dgm:pt modelId="{9159201E-182E-420E-9C3F-2150F7BBDD31}">
      <dgm:prSet/>
      <dgm:spPr/>
      <dgm:t>
        <a:bodyPr/>
        <a:lstStyle/>
        <a:p>
          <a:r>
            <a:rPr lang="en-US"/>
            <a:t>emergency interventional cardiac catheterization capabilities</a:t>
          </a:r>
        </a:p>
      </dgm:t>
    </dgm:pt>
    <dgm:pt modelId="{B350571F-F48D-4059-9748-4F2DBDE43E8B}" type="parTrans" cxnId="{75A8D8EE-EC34-4F6D-A43C-16799DF8FF3C}">
      <dgm:prSet/>
      <dgm:spPr/>
      <dgm:t>
        <a:bodyPr/>
        <a:lstStyle/>
        <a:p>
          <a:endParaRPr lang="en-US"/>
        </a:p>
      </dgm:t>
    </dgm:pt>
    <dgm:pt modelId="{76F9B7BD-5F19-446A-9A41-73A293640FED}" type="sibTrans" cxnId="{75A8D8EE-EC34-4F6D-A43C-16799DF8FF3C}">
      <dgm:prSet/>
      <dgm:spPr/>
      <dgm:t>
        <a:bodyPr/>
        <a:lstStyle/>
        <a:p>
          <a:endParaRPr lang="en-US"/>
        </a:p>
      </dgm:t>
    </dgm:pt>
    <dgm:pt modelId="{D51A08C3-27C4-40F0-B13B-91DBD5088AE2}">
      <dgm:prSet/>
      <dgm:spPr/>
      <dgm:t>
        <a:bodyPr/>
        <a:lstStyle/>
        <a:p>
          <a:r>
            <a:rPr lang="en-US"/>
            <a:t>3.  Stroke Receiving Center </a:t>
          </a:r>
        </a:p>
      </dgm:t>
    </dgm:pt>
    <dgm:pt modelId="{7C0F4FBA-CA01-4539-8BB6-B0665F03FB93}" type="parTrans" cxnId="{AE712BBE-D127-4B37-9D6F-86E0C20A287F}">
      <dgm:prSet/>
      <dgm:spPr/>
      <dgm:t>
        <a:bodyPr/>
        <a:lstStyle/>
        <a:p>
          <a:endParaRPr lang="en-US"/>
        </a:p>
      </dgm:t>
    </dgm:pt>
    <dgm:pt modelId="{7E3C21A6-D2E8-4328-A582-1A854FF1910F}" type="sibTrans" cxnId="{AE712BBE-D127-4B37-9D6F-86E0C20A287F}">
      <dgm:prSet/>
      <dgm:spPr/>
      <dgm:t>
        <a:bodyPr/>
        <a:lstStyle/>
        <a:p>
          <a:endParaRPr lang="en-US"/>
        </a:p>
      </dgm:t>
    </dgm:pt>
    <dgm:pt modelId="{09F02989-FCDC-4A6E-9791-83C880CED158}">
      <dgm:prSet/>
      <dgm:spPr/>
      <dgm:t>
        <a:bodyPr/>
        <a:lstStyle/>
        <a:p>
          <a:r>
            <a:rPr lang="en-US"/>
            <a:t>A licensed acute care hospital designated by ICEMA as a Stroke receiging center</a:t>
          </a:r>
        </a:p>
      </dgm:t>
    </dgm:pt>
    <dgm:pt modelId="{943B5FB1-E4F8-4897-9314-0020525B2368}" type="parTrans" cxnId="{F0E75349-D173-4A9A-83B2-652E1D1B41AB}">
      <dgm:prSet/>
      <dgm:spPr/>
      <dgm:t>
        <a:bodyPr/>
        <a:lstStyle/>
        <a:p>
          <a:endParaRPr lang="en-US"/>
        </a:p>
      </dgm:t>
    </dgm:pt>
    <dgm:pt modelId="{ED0EE02B-C6DE-452E-82AA-A4BE0A332221}" type="sibTrans" cxnId="{F0E75349-D173-4A9A-83B2-652E1D1B41AB}">
      <dgm:prSet/>
      <dgm:spPr/>
      <dgm:t>
        <a:bodyPr/>
        <a:lstStyle/>
        <a:p>
          <a:endParaRPr lang="en-US"/>
        </a:p>
      </dgm:t>
    </dgm:pt>
    <dgm:pt modelId="{ABDC2F5D-B07A-4FD0-88D8-7458D3A7B574}">
      <dgm:prSet/>
      <dgm:spPr/>
      <dgm:t>
        <a:bodyPr/>
        <a:lstStyle/>
        <a:p>
          <a:r>
            <a:rPr lang="en-US"/>
            <a:t>Acute Ready, Primary, Thrombectomy Capable or Comprehensive stroke Center.</a:t>
          </a:r>
        </a:p>
      </dgm:t>
    </dgm:pt>
    <dgm:pt modelId="{9DC5D091-6E33-49BE-B9E7-1FD816A75ECB}" type="parTrans" cxnId="{5D7438D0-40F3-45BE-94CB-4ABD871E2C0C}">
      <dgm:prSet/>
      <dgm:spPr/>
      <dgm:t>
        <a:bodyPr/>
        <a:lstStyle/>
        <a:p>
          <a:endParaRPr lang="en-US"/>
        </a:p>
      </dgm:t>
    </dgm:pt>
    <dgm:pt modelId="{363EDCD0-F02F-4C80-BAA8-060651B44A2C}" type="sibTrans" cxnId="{5D7438D0-40F3-45BE-94CB-4ABD871E2C0C}">
      <dgm:prSet/>
      <dgm:spPr/>
      <dgm:t>
        <a:bodyPr/>
        <a:lstStyle/>
        <a:p>
          <a:endParaRPr lang="en-US"/>
        </a:p>
      </dgm:t>
    </dgm:pt>
    <dgm:pt modelId="{6AA99BEC-9D73-4489-B02D-68ED35509A76}" type="pres">
      <dgm:prSet presAssocID="{51E5A10E-26FC-478E-A4F2-62BB9CD7ABE1}" presName="linear" presStyleCnt="0">
        <dgm:presLayoutVars>
          <dgm:dir/>
          <dgm:animLvl val="lvl"/>
          <dgm:resizeHandles val="exact"/>
        </dgm:presLayoutVars>
      </dgm:prSet>
      <dgm:spPr/>
    </dgm:pt>
    <dgm:pt modelId="{D323FC25-A8DD-4E56-9A8A-189561361FFE}" type="pres">
      <dgm:prSet presAssocID="{13298F31-879B-4206-B73B-BC32B64D6135}" presName="parentLin" presStyleCnt="0"/>
      <dgm:spPr/>
    </dgm:pt>
    <dgm:pt modelId="{147EF9E1-B985-4CB3-91D9-B31FF147E95D}" type="pres">
      <dgm:prSet presAssocID="{13298F31-879B-4206-B73B-BC32B64D6135}" presName="parentLeftMargin" presStyleLbl="node1" presStyleIdx="0" presStyleCnt="3"/>
      <dgm:spPr/>
    </dgm:pt>
    <dgm:pt modelId="{D38B21C2-E7C2-407A-A9D9-3DE3C0718C35}" type="pres">
      <dgm:prSet presAssocID="{13298F31-879B-4206-B73B-BC32B64D6135}" presName="parentText" presStyleLbl="node1" presStyleIdx="0" presStyleCnt="3">
        <dgm:presLayoutVars>
          <dgm:chMax val="0"/>
          <dgm:bulletEnabled val="1"/>
        </dgm:presLayoutVars>
      </dgm:prSet>
      <dgm:spPr/>
    </dgm:pt>
    <dgm:pt modelId="{6EB6379F-6B95-4E36-B23B-8F97A6B71903}" type="pres">
      <dgm:prSet presAssocID="{13298F31-879B-4206-B73B-BC32B64D6135}" presName="negativeSpace" presStyleCnt="0"/>
      <dgm:spPr/>
    </dgm:pt>
    <dgm:pt modelId="{40F281B6-061F-4225-BF02-AF627988C0B6}" type="pres">
      <dgm:prSet presAssocID="{13298F31-879B-4206-B73B-BC32B64D6135}" presName="childText" presStyleLbl="conFgAcc1" presStyleIdx="0" presStyleCnt="3">
        <dgm:presLayoutVars>
          <dgm:bulletEnabled val="1"/>
        </dgm:presLayoutVars>
      </dgm:prSet>
      <dgm:spPr/>
    </dgm:pt>
    <dgm:pt modelId="{368BB29E-2864-40BF-ADC5-7473B6C66377}" type="pres">
      <dgm:prSet presAssocID="{5EA2446C-EFC7-41AD-8493-E1629E58828A}" presName="spaceBetweenRectangles" presStyleCnt="0"/>
      <dgm:spPr/>
    </dgm:pt>
    <dgm:pt modelId="{00E2B871-4C8E-4516-B5D1-76CDAA48C879}" type="pres">
      <dgm:prSet presAssocID="{52103D49-CAE3-493D-8D06-7350CF85B222}" presName="parentLin" presStyleCnt="0"/>
      <dgm:spPr/>
    </dgm:pt>
    <dgm:pt modelId="{86C29352-CEA7-48C7-BF56-63081243E0C5}" type="pres">
      <dgm:prSet presAssocID="{52103D49-CAE3-493D-8D06-7350CF85B222}" presName="parentLeftMargin" presStyleLbl="node1" presStyleIdx="0" presStyleCnt="3"/>
      <dgm:spPr/>
    </dgm:pt>
    <dgm:pt modelId="{CA8716E9-15B0-4F6D-9CAB-C3C734CB658C}" type="pres">
      <dgm:prSet presAssocID="{52103D49-CAE3-493D-8D06-7350CF85B222}" presName="parentText" presStyleLbl="node1" presStyleIdx="1" presStyleCnt="3">
        <dgm:presLayoutVars>
          <dgm:chMax val="0"/>
          <dgm:bulletEnabled val="1"/>
        </dgm:presLayoutVars>
      </dgm:prSet>
      <dgm:spPr/>
    </dgm:pt>
    <dgm:pt modelId="{D7595AC4-46F6-42F9-9441-472C1E9194E0}" type="pres">
      <dgm:prSet presAssocID="{52103D49-CAE3-493D-8D06-7350CF85B222}" presName="negativeSpace" presStyleCnt="0"/>
      <dgm:spPr/>
    </dgm:pt>
    <dgm:pt modelId="{B9556E9F-902E-4EB2-B9B7-DE856109F687}" type="pres">
      <dgm:prSet presAssocID="{52103D49-CAE3-493D-8D06-7350CF85B222}" presName="childText" presStyleLbl="conFgAcc1" presStyleIdx="1" presStyleCnt="3">
        <dgm:presLayoutVars>
          <dgm:bulletEnabled val="1"/>
        </dgm:presLayoutVars>
      </dgm:prSet>
      <dgm:spPr/>
    </dgm:pt>
    <dgm:pt modelId="{86394150-7F66-4A8B-A828-7C12ACDE9861}" type="pres">
      <dgm:prSet presAssocID="{D8FF0444-B65C-440E-AD3C-0E51428A232D}" presName="spaceBetweenRectangles" presStyleCnt="0"/>
      <dgm:spPr/>
    </dgm:pt>
    <dgm:pt modelId="{669D8E53-35BD-4334-A0E6-D55DAF80BA24}" type="pres">
      <dgm:prSet presAssocID="{D51A08C3-27C4-40F0-B13B-91DBD5088AE2}" presName="parentLin" presStyleCnt="0"/>
      <dgm:spPr/>
    </dgm:pt>
    <dgm:pt modelId="{3FA56E43-4E75-4362-A4D7-5FB3F184ED1B}" type="pres">
      <dgm:prSet presAssocID="{D51A08C3-27C4-40F0-B13B-91DBD5088AE2}" presName="parentLeftMargin" presStyleLbl="node1" presStyleIdx="1" presStyleCnt="3"/>
      <dgm:spPr/>
    </dgm:pt>
    <dgm:pt modelId="{CD5FECDE-9FA4-4E06-9FC0-D1B0E71B8A89}" type="pres">
      <dgm:prSet presAssocID="{D51A08C3-27C4-40F0-B13B-91DBD5088AE2}" presName="parentText" presStyleLbl="node1" presStyleIdx="2" presStyleCnt="3">
        <dgm:presLayoutVars>
          <dgm:chMax val="0"/>
          <dgm:bulletEnabled val="1"/>
        </dgm:presLayoutVars>
      </dgm:prSet>
      <dgm:spPr/>
    </dgm:pt>
    <dgm:pt modelId="{343F216E-C03B-4F7B-97AF-C468D9DBB7E8}" type="pres">
      <dgm:prSet presAssocID="{D51A08C3-27C4-40F0-B13B-91DBD5088AE2}" presName="negativeSpace" presStyleCnt="0"/>
      <dgm:spPr/>
    </dgm:pt>
    <dgm:pt modelId="{9C7FAA72-FF25-4E59-8316-BADB43450ABE}" type="pres">
      <dgm:prSet presAssocID="{D51A08C3-27C4-40F0-B13B-91DBD5088AE2}" presName="childText" presStyleLbl="conFgAcc1" presStyleIdx="2" presStyleCnt="3">
        <dgm:presLayoutVars>
          <dgm:bulletEnabled val="1"/>
        </dgm:presLayoutVars>
      </dgm:prSet>
      <dgm:spPr/>
    </dgm:pt>
  </dgm:ptLst>
  <dgm:cxnLst>
    <dgm:cxn modelId="{5EF85502-E638-4A36-8ED2-A1B64D781F38}" type="presOf" srcId="{9159201E-182E-420E-9C3F-2150F7BBDD31}" destId="{B9556E9F-902E-4EB2-B9B7-DE856109F687}" srcOrd="0" destOrd="1" presId="urn:microsoft.com/office/officeart/2005/8/layout/list1"/>
    <dgm:cxn modelId="{C8100A0B-E7A2-4E22-B2D7-4C65A432B3DA}" type="presOf" srcId="{13298F31-879B-4206-B73B-BC32B64D6135}" destId="{147EF9E1-B985-4CB3-91D9-B31FF147E95D}" srcOrd="0" destOrd="0" presId="urn:microsoft.com/office/officeart/2005/8/layout/list1"/>
    <dgm:cxn modelId="{2DC9F112-6FE5-43FD-BD2D-3D75D389D231}" type="presOf" srcId="{52103D49-CAE3-493D-8D06-7350CF85B222}" destId="{CA8716E9-15B0-4F6D-9CAB-C3C734CB658C}" srcOrd="1" destOrd="0" presId="urn:microsoft.com/office/officeart/2005/8/layout/list1"/>
    <dgm:cxn modelId="{0A1BC625-26D8-4D73-8B5A-F1F603F82116}" type="presOf" srcId="{D51A08C3-27C4-40F0-B13B-91DBD5088AE2}" destId="{CD5FECDE-9FA4-4E06-9FC0-D1B0E71B8A89}" srcOrd="1" destOrd="0" presId="urn:microsoft.com/office/officeart/2005/8/layout/list1"/>
    <dgm:cxn modelId="{1B06AF5C-E591-4CB2-A7F7-6A60F4AF49C2}" type="presOf" srcId="{D51A08C3-27C4-40F0-B13B-91DBD5088AE2}" destId="{3FA56E43-4E75-4362-A4D7-5FB3F184ED1B}" srcOrd="0" destOrd="0" presId="urn:microsoft.com/office/officeart/2005/8/layout/list1"/>
    <dgm:cxn modelId="{3E3C2560-0262-47FC-BD94-7848A3CD2ACF}" srcId="{4F380341-8593-497E-A790-DCBE92F6F93C}" destId="{C231A513-54C0-448A-9503-C2F2B7A39D13}" srcOrd="0" destOrd="0" parTransId="{8EF56849-6BCC-4B5B-B29B-6AADC5C97FEE}" sibTransId="{60135BAB-7909-4F31-8F3B-CFB80B8FC43A}"/>
    <dgm:cxn modelId="{F0E75349-D173-4A9A-83B2-652E1D1B41AB}" srcId="{D51A08C3-27C4-40F0-B13B-91DBD5088AE2}" destId="{09F02989-FCDC-4A6E-9791-83C880CED158}" srcOrd="0" destOrd="0" parTransId="{943B5FB1-E4F8-4897-9314-0020525B2368}" sibTransId="{ED0EE02B-C6DE-452E-82AA-A4BE0A332221}"/>
    <dgm:cxn modelId="{16D7B74B-0C61-4AE7-BE95-7A651F03D591}" type="presOf" srcId="{ABDC2F5D-B07A-4FD0-88D8-7458D3A7B574}" destId="{9C7FAA72-FF25-4E59-8316-BADB43450ABE}" srcOrd="0" destOrd="1" presId="urn:microsoft.com/office/officeart/2005/8/layout/list1"/>
    <dgm:cxn modelId="{56D0196E-2BBD-4E4A-A270-293E8D861CE4}" type="presOf" srcId="{13298F31-879B-4206-B73B-BC32B64D6135}" destId="{D38B21C2-E7C2-407A-A9D9-3DE3C0718C35}" srcOrd="1" destOrd="0" presId="urn:microsoft.com/office/officeart/2005/8/layout/list1"/>
    <dgm:cxn modelId="{A935E381-8137-4BCC-B643-9300508BD2B3}" srcId="{51E5A10E-26FC-478E-A4F2-62BB9CD7ABE1}" destId="{13298F31-879B-4206-B73B-BC32B64D6135}" srcOrd="0" destOrd="0" parTransId="{A349F1ED-AD44-4BFB-B09D-952E93935DAC}" sibTransId="{5EA2446C-EFC7-41AD-8493-E1629E58828A}"/>
    <dgm:cxn modelId="{753A8283-015C-40DD-9DB0-E99B5291EED8}" type="presOf" srcId="{52103D49-CAE3-493D-8D06-7350CF85B222}" destId="{86C29352-CEA7-48C7-BF56-63081243E0C5}" srcOrd="0" destOrd="0" presId="urn:microsoft.com/office/officeart/2005/8/layout/list1"/>
    <dgm:cxn modelId="{24141A87-A7CC-4D99-A616-C920D1AB213C}" type="presOf" srcId="{09F02989-FCDC-4A6E-9791-83C880CED158}" destId="{9C7FAA72-FF25-4E59-8316-BADB43450ABE}" srcOrd="0" destOrd="0" presId="urn:microsoft.com/office/officeart/2005/8/layout/list1"/>
    <dgm:cxn modelId="{6836478D-6D93-4DE2-AFA9-B6B9E2BE9318}" type="presOf" srcId="{C231A513-54C0-448A-9503-C2F2B7A39D13}" destId="{40F281B6-061F-4225-BF02-AF627988C0B6}" srcOrd="0" destOrd="1" presId="urn:microsoft.com/office/officeart/2005/8/layout/list1"/>
    <dgm:cxn modelId="{96107293-8156-4B22-9004-7CE49917E0C4}" srcId="{52103D49-CAE3-493D-8D06-7350CF85B222}" destId="{4E38916E-B2B3-4B42-9B4D-0303A7B91AAA}" srcOrd="0" destOrd="0" parTransId="{020238EF-9CB5-4263-B60C-B9CDA2927A46}" sibTransId="{605999B2-D8DA-42BA-BFBA-84DC2FC77E1C}"/>
    <dgm:cxn modelId="{5A801097-8377-4517-8BF9-CF00F01BAD68}" srcId="{13298F31-879B-4206-B73B-BC32B64D6135}" destId="{4F380341-8593-497E-A790-DCBE92F6F93C}" srcOrd="0" destOrd="0" parTransId="{9141DA87-6815-47B8-B9C2-802F388CDBA6}" sibTransId="{048F4020-A4A7-4D9A-9B35-27B9ECF7717C}"/>
    <dgm:cxn modelId="{66A8D7AE-61DC-45F6-9FDB-AEC0C23824C7}" type="presOf" srcId="{4F380341-8593-497E-A790-DCBE92F6F93C}" destId="{40F281B6-061F-4225-BF02-AF627988C0B6}" srcOrd="0" destOrd="0" presId="urn:microsoft.com/office/officeart/2005/8/layout/list1"/>
    <dgm:cxn modelId="{5A9956B8-1BAA-4FF2-8003-341864C3D513}" type="presOf" srcId="{51E5A10E-26FC-478E-A4F2-62BB9CD7ABE1}" destId="{6AA99BEC-9D73-4489-B02D-68ED35509A76}" srcOrd="0" destOrd="0" presId="urn:microsoft.com/office/officeart/2005/8/layout/list1"/>
    <dgm:cxn modelId="{AE712BBE-D127-4B37-9D6F-86E0C20A287F}" srcId="{51E5A10E-26FC-478E-A4F2-62BB9CD7ABE1}" destId="{D51A08C3-27C4-40F0-B13B-91DBD5088AE2}" srcOrd="2" destOrd="0" parTransId="{7C0F4FBA-CA01-4539-8BB6-B0665F03FB93}" sibTransId="{7E3C21A6-D2E8-4328-A582-1A854FF1910F}"/>
    <dgm:cxn modelId="{5D7438D0-40F3-45BE-94CB-4ABD871E2C0C}" srcId="{09F02989-FCDC-4A6E-9791-83C880CED158}" destId="{ABDC2F5D-B07A-4FD0-88D8-7458D3A7B574}" srcOrd="0" destOrd="0" parTransId="{9DC5D091-6E33-49BE-B9E7-1FD816A75ECB}" sibTransId="{363EDCD0-F02F-4C80-BAA8-060651B44A2C}"/>
    <dgm:cxn modelId="{52009FDE-D11E-4BC9-8DF5-5954EF7F0A32}" type="presOf" srcId="{4E38916E-B2B3-4B42-9B4D-0303A7B91AAA}" destId="{B9556E9F-902E-4EB2-B9B7-DE856109F687}" srcOrd="0" destOrd="0" presId="urn:microsoft.com/office/officeart/2005/8/layout/list1"/>
    <dgm:cxn modelId="{C5A76EE4-2998-4250-B66B-44470DC5FF3B}" srcId="{51E5A10E-26FC-478E-A4F2-62BB9CD7ABE1}" destId="{52103D49-CAE3-493D-8D06-7350CF85B222}" srcOrd="1" destOrd="0" parTransId="{2F0EEB23-D5DC-425E-B8A0-4D13033FAF93}" sibTransId="{D8FF0444-B65C-440E-AD3C-0E51428A232D}"/>
    <dgm:cxn modelId="{75A8D8EE-EC34-4F6D-A43C-16799DF8FF3C}" srcId="{4E38916E-B2B3-4B42-9B4D-0303A7B91AAA}" destId="{9159201E-182E-420E-9C3F-2150F7BBDD31}" srcOrd="0" destOrd="0" parTransId="{B350571F-F48D-4059-9748-4F2DBDE43E8B}" sibTransId="{76F9B7BD-5F19-446A-9A41-73A293640FED}"/>
    <dgm:cxn modelId="{EC996DBF-E3AD-4FF6-85E6-C5B7134EADDC}" type="presParOf" srcId="{6AA99BEC-9D73-4489-B02D-68ED35509A76}" destId="{D323FC25-A8DD-4E56-9A8A-189561361FFE}" srcOrd="0" destOrd="0" presId="urn:microsoft.com/office/officeart/2005/8/layout/list1"/>
    <dgm:cxn modelId="{04986068-A508-437B-8E5E-E2601D1BD3F1}" type="presParOf" srcId="{D323FC25-A8DD-4E56-9A8A-189561361FFE}" destId="{147EF9E1-B985-4CB3-91D9-B31FF147E95D}" srcOrd="0" destOrd="0" presId="urn:microsoft.com/office/officeart/2005/8/layout/list1"/>
    <dgm:cxn modelId="{5D2224A9-E260-4EC8-AEDE-BC258159988A}" type="presParOf" srcId="{D323FC25-A8DD-4E56-9A8A-189561361FFE}" destId="{D38B21C2-E7C2-407A-A9D9-3DE3C0718C35}" srcOrd="1" destOrd="0" presId="urn:microsoft.com/office/officeart/2005/8/layout/list1"/>
    <dgm:cxn modelId="{F45E9D22-4E71-4911-A415-5579FD598F38}" type="presParOf" srcId="{6AA99BEC-9D73-4489-B02D-68ED35509A76}" destId="{6EB6379F-6B95-4E36-B23B-8F97A6B71903}" srcOrd="1" destOrd="0" presId="urn:microsoft.com/office/officeart/2005/8/layout/list1"/>
    <dgm:cxn modelId="{B27220D6-72C9-4FE6-9807-4128B2CCE802}" type="presParOf" srcId="{6AA99BEC-9D73-4489-B02D-68ED35509A76}" destId="{40F281B6-061F-4225-BF02-AF627988C0B6}" srcOrd="2" destOrd="0" presId="urn:microsoft.com/office/officeart/2005/8/layout/list1"/>
    <dgm:cxn modelId="{EF78C829-ECD7-4F56-BBFD-400CD9E7B275}" type="presParOf" srcId="{6AA99BEC-9D73-4489-B02D-68ED35509A76}" destId="{368BB29E-2864-40BF-ADC5-7473B6C66377}" srcOrd="3" destOrd="0" presId="urn:microsoft.com/office/officeart/2005/8/layout/list1"/>
    <dgm:cxn modelId="{FB280BBA-489B-4C0A-8810-53B590C62712}" type="presParOf" srcId="{6AA99BEC-9D73-4489-B02D-68ED35509A76}" destId="{00E2B871-4C8E-4516-B5D1-76CDAA48C879}" srcOrd="4" destOrd="0" presId="urn:microsoft.com/office/officeart/2005/8/layout/list1"/>
    <dgm:cxn modelId="{335D30F5-2F2E-496E-BAC5-9AD022B12710}" type="presParOf" srcId="{00E2B871-4C8E-4516-B5D1-76CDAA48C879}" destId="{86C29352-CEA7-48C7-BF56-63081243E0C5}" srcOrd="0" destOrd="0" presId="urn:microsoft.com/office/officeart/2005/8/layout/list1"/>
    <dgm:cxn modelId="{0F87B31B-0327-4975-90DD-728C5D57DF12}" type="presParOf" srcId="{00E2B871-4C8E-4516-B5D1-76CDAA48C879}" destId="{CA8716E9-15B0-4F6D-9CAB-C3C734CB658C}" srcOrd="1" destOrd="0" presId="urn:microsoft.com/office/officeart/2005/8/layout/list1"/>
    <dgm:cxn modelId="{4583E692-B160-47CB-B0F2-A5F1729F7D60}" type="presParOf" srcId="{6AA99BEC-9D73-4489-B02D-68ED35509A76}" destId="{D7595AC4-46F6-42F9-9441-472C1E9194E0}" srcOrd="5" destOrd="0" presId="urn:microsoft.com/office/officeart/2005/8/layout/list1"/>
    <dgm:cxn modelId="{9850B2D5-9CAB-4CE5-B939-485A2E177AF5}" type="presParOf" srcId="{6AA99BEC-9D73-4489-B02D-68ED35509A76}" destId="{B9556E9F-902E-4EB2-B9B7-DE856109F687}" srcOrd="6" destOrd="0" presId="urn:microsoft.com/office/officeart/2005/8/layout/list1"/>
    <dgm:cxn modelId="{1A720077-206D-4441-80C8-AE9BF7FB1512}" type="presParOf" srcId="{6AA99BEC-9D73-4489-B02D-68ED35509A76}" destId="{86394150-7F66-4A8B-A828-7C12ACDE9861}" srcOrd="7" destOrd="0" presId="urn:microsoft.com/office/officeart/2005/8/layout/list1"/>
    <dgm:cxn modelId="{0244F28C-2F70-4ECC-9002-DCD9FF6572B3}" type="presParOf" srcId="{6AA99BEC-9D73-4489-B02D-68ED35509A76}" destId="{669D8E53-35BD-4334-A0E6-D55DAF80BA24}" srcOrd="8" destOrd="0" presId="urn:microsoft.com/office/officeart/2005/8/layout/list1"/>
    <dgm:cxn modelId="{CE39F648-7182-4098-AFB3-DB83E4FD3261}" type="presParOf" srcId="{669D8E53-35BD-4334-A0E6-D55DAF80BA24}" destId="{3FA56E43-4E75-4362-A4D7-5FB3F184ED1B}" srcOrd="0" destOrd="0" presId="urn:microsoft.com/office/officeart/2005/8/layout/list1"/>
    <dgm:cxn modelId="{BDFB6DD1-D1DD-4EDE-AD24-2B0BB182409E}" type="presParOf" srcId="{669D8E53-35BD-4334-A0E6-D55DAF80BA24}" destId="{CD5FECDE-9FA4-4E06-9FC0-D1B0E71B8A89}" srcOrd="1" destOrd="0" presId="urn:microsoft.com/office/officeart/2005/8/layout/list1"/>
    <dgm:cxn modelId="{F657B255-3CC3-46E0-985B-7C919FF05615}" type="presParOf" srcId="{6AA99BEC-9D73-4489-B02D-68ED35509A76}" destId="{343F216E-C03B-4F7B-97AF-C468D9DBB7E8}" srcOrd="9" destOrd="0" presId="urn:microsoft.com/office/officeart/2005/8/layout/list1"/>
    <dgm:cxn modelId="{CBCB35BE-03F0-4D5C-9357-1B0BA7D11E31}" type="presParOf" srcId="{6AA99BEC-9D73-4489-B02D-68ED35509A76}" destId="{9C7FAA72-FF25-4E59-8316-BADB43450AB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E23D0F-2E5A-4DCA-B6BD-304FA6B4A96A}"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683EFC7A-DD7E-4D6B-9BC9-B449912305EC}">
      <dgm:prSet/>
      <dgm:spPr/>
      <dgm:t>
        <a:bodyPr/>
        <a:lstStyle/>
        <a:p>
          <a:r>
            <a:rPr lang="en-US"/>
            <a:t>Arrowhead Regional Medical Center-Level I</a:t>
          </a:r>
        </a:p>
      </dgm:t>
    </dgm:pt>
    <dgm:pt modelId="{3B37DACE-12D8-4A8B-A7EA-43FDDCBDFD44}" type="parTrans" cxnId="{B0B89127-BF33-4803-A5C9-0B29239A05F0}">
      <dgm:prSet/>
      <dgm:spPr/>
      <dgm:t>
        <a:bodyPr/>
        <a:lstStyle/>
        <a:p>
          <a:endParaRPr lang="en-US"/>
        </a:p>
      </dgm:t>
    </dgm:pt>
    <dgm:pt modelId="{5AFE86D7-430A-479D-B0FA-A0E784EA6164}" type="sibTrans" cxnId="{B0B89127-BF33-4803-A5C9-0B29239A05F0}">
      <dgm:prSet/>
      <dgm:spPr/>
      <dgm:t>
        <a:bodyPr/>
        <a:lstStyle/>
        <a:p>
          <a:endParaRPr lang="en-US"/>
        </a:p>
      </dgm:t>
    </dgm:pt>
    <dgm:pt modelId="{77A5458A-D229-4D7F-BE23-C73783ED879A}">
      <dgm:prSet/>
      <dgm:spPr/>
      <dgm:t>
        <a:bodyPr/>
        <a:lstStyle/>
        <a:p>
          <a:r>
            <a:rPr lang="en-US"/>
            <a:t>Loma Linda University Medical Center-Level I</a:t>
          </a:r>
        </a:p>
      </dgm:t>
    </dgm:pt>
    <dgm:pt modelId="{A05C57FA-2760-494C-8387-6421AC2D8D50}" type="parTrans" cxnId="{14D0A1E7-54A4-48AD-B74E-A97A3BF754F1}">
      <dgm:prSet/>
      <dgm:spPr/>
      <dgm:t>
        <a:bodyPr/>
        <a:lstStyle/>
        <a:p>
          <a:endParaRPr lang="en-US"/>
        </a:p>
      </dgm:t>
    </dgm:pt>
    <dgm:pt modelId="{9C630E44-AF45-4AF3-8B5B-3D73D80CE1F5}" type="sibTrans" cxnId="{14D0A1E7-54A4-48AD-B74E-A97A3BF754F1}">
      <dgm:prSet/>
      <dgm:spPr/>
      <dgm:t>
        <a:bodyPr/>
        <a:lstStyle/>
        <a:p>
          <a:endParaRPr lang="en-US"/>
        </a:p>
      </dgm:t>
    </dgm:pt>
    <dgm:pt modelId="{9E58D1EA-1510-4E41-9B9E-EAAA2D428307}">
      <dgm:prSet/>
      <dgm:spPr/>
      <dgm:t>
        <a:bodyPr/>
        <a:lstStyle/>
        <a:p>
          <a:r>
            <a:rPr lang="en-US"/>
            <a:t>Loma Linda University Children’s Hospital-Level I</a:t>
          </a:r>
        </a:p>
      </dgm:t>
    </dgm:pt>
    <dgm:pt modelId="{011ED446-0489-432F-9038-A17E8013F9F2}" type="parTrans" cxnId="{31EEE99F-38B9-4A21-91EE-762E2CB5FE7E}">
      <dgm:prSet/>
      <dgm:spPr/>
      <dgm:t>
        <a:bodyPr/>
        <a:lstStyle/>
        <a:p>
          <a:endParaRPr lang="en-US"/>
        </a:p>
      </dgm:t>
    </dgm:pt>
    <dgm:pt modelId="{166CB62C-93D6-46E0-AEC9-D7F44DFF216C}" type="sibTrans" cxnId="{31EEE99F-38B9-4A21-91EE-762E2CB5FE7E}">
      <dgm:prSet/>
      <dgm:spPr/>
      <dgm:t>
        <a:bodyPr/>
        <a:lstStyle/>
        <a:p>
          <a:endParaRPr lang="en-US"/>
        </a:p>
      </dgm:t>
    </dgm:pt>
    <dgm:pt modelId="{FE0DE2D8-337C-4023-8F96-38BE705578FC}">
      <dgm:prSet/>
      <dgm:spPr/>
      <dgm:t>
        <a:bodyPr/>
        <a:lstStyle/>
        <a:p>
          <a:r>
            <a:rPr lang="en-US"/>
            <a:t>Pomona Valley Hospital Medical Center-Level II (LA County)</a:t>
          </a:r>
        </a:p>
      </dgm:t>
    </dgm:pt>
    <dgm:pt modelId="{6D16D439-C304-4C10-BFAA-AEB546228903}" type="parTrans" cxnId="{36C93848-2D5E-4AFC-9AC3-CB2995659987}">
      <dgm:prSet/>
      <dgm:spPr/>
      <dgm:t>
        <a:bodyPr/>
        <a:lstStyle/>
        <a:p>
          <a:endParaRPr lang="en-US"/>
        </a:p>
      </dgm:t>
    </dgm:pt>
    <dgm:pt modelId="{84DB549B-B27F-4E20-8436-548FA3BD3D7D}" type="sibTrans" cxnId="{36C93848-2D5E-4AFC-9AC3-CB2995659987}">
      <dgm:prSet/>
      <dgm:spPr/>
      <dgm:t>
        <a:bodyPr/>
        <a:lstStyle/>
        <a:p>
          <a:endParaRPr lang="en-US"/>
        </a:p>
      </dgm:t>
    </dgm:pt>
    <dgm:pt modelId="{9A3D9C28-D9CB-416E-A07B-79BD0E5FB2C3}">
      <dgm:prSet/>
      <dgm:spPr/>
      <dgm:t>
        <a:bodyPr/>
        <a:lstStyle/>
        <a:p>
          <a:r>
            <a:rPr lang="en-US"/>
            <a:t>Desert Regional Medical Center-Level II (Riverside County)</a:t>
          </a:r>
        </a:p>
      </dgm:t>
    </dgm:pt>
    <dgm:pt modelId="{7C1DBBEC-F8D5-4A2C-81D3-6D9CDBB6456F}" type="parTrans" cxnId="{F84DCC74-77AA-437D-BFE3-5E0CA5912FDF}">
      <dgm:prSet/>
      <dgm:spPr/>
      <dgm:t>
        <a:bodyPr/>
        <a:lstStyle/>
        <a:p>
          <a:endParaRPr lang="en-US"/>
        </a:p>
      </dgm:t>
    </dgm:pt>
    <dgm:pt modelId="{2981E748-0BBF-435B-97C6-1AEA69ACC94A}" type="sibTrans" cxnId="{F84DCC74-77AA-437D-BFE3-5E0CA5912FDF}">
      <dgm:prSet/>
      <dgm:spPr/>
      <dgm:t>
        <a:bodyPr/>
        <a:lstStyle/>
        <a:p>
          <a:endParaRPr lang="en-US"/>
        </a:p>
      </dgm:t>
    </dgm:pt>
    <dgm:pt modelId="{CB8BF3D2-1DE2-4C53-8D92-24B654A74599}">
      <dgm:prSet/>
      <dgm:spPr/>
      <dgm:t>
        <a:bodyPr/>
        <a:lstStyle/>
        <a:p>
          <a:r>
            <a:rPr lang="en-US"/>
            <a:t>Hi-Desert Medical Center-Level IV</a:t>
          </a:r>
        </a:p>
      </dgm:t>
    </dgm:pt>
    <dgm:pt modelId="{A804C1FC-4146-4B29-8F36-54E486872170}" type="parTrans" cxnId="{09E1EB97-0059-4CF2-B2E4-AFB3DDDD5FE8}">
      <dgm:prSet/>
      <dgm:spPr/>
      <dgm:t>
        <a:bodyPr/>
        <a:lstStyle/>
        <a:p>
          <a:endParaRPr lang="en-US"/>
        </a:p>
      </dgm:t>
    </dgm:pt>
    <dgm:pt modelId="{152FF773-EA54-4FCB-8293-2E292B880827}" type="sibTrans" cxnId="{09E1EB97-0059-4CF2-B2E4-AFB3DDDD5FE8}">
      <dgm:prSet/>
      <dgm:spPr/>
      <dgm:t>
        <a:bodyPr/>
        <a:lstStyle/>
        <a:p>
          <a:endParaRPr lang="en-US"/>
        </a:p>
      </dgm:t>
    </dgm:pt>
    <dgm:pt modelId="{E4D2A222-974D-4766-8890-CDC7E9C00908}" type="pres">
      <dgm:prSet presAssocID="{73E23D0F-2E5A-4DCA-B6BD-304FA6B4A96A}" presName="diagram" presStyleCnt="0">
        <dgm:presLayoutVars>
          <dgm:dir/>
          <dgm:resizeHandles val="exact"/>
        </dgm:presLayoutVars>
      </dgm:prSet>
      <dgm:spPr/>
    </dgm:pt>
    <dgm:pt modelId="{EF62C7E1-7110-4103-969B-220D9CA55806}" type="pres">
      <dgm:prSet presAssocID="{683EFC7A-DD7E-4D6B-9BC9-B449912305EC}" presName="node" presStyleLbl="node1" presStyleIdx="0" presStyleCnt="6">
        <dgm:presLayoutVars>
          <dgm:bulletEnabled val="1"/>
        </dgm:presLayoutVars>
      </dgm:prSet>
      <dgm:spPr/>
    </dgm:pt>
    <dgm:pt modelId="{4474D101-20ED-4A36-9593-5231123092AA}" type="pres">
      <dgm:prSet presAssocID="{5AFE86D7-430A-479D-B0FA-A0E784EA6164}" presName="sibTrans" presStyleCnt="0"/>
      <dgm:spPr/>
    </dgm:pt>
    <dgm:pt modelId="{3F9F77BC-7095-445D-8BCC-49C7F34C2479}" type="pres">
      <dgm:prSet presAssocID="{77A5458A-D229-4D7F-BE23-C73783ED879A}" presName="node" presStyleLbl="node1" presStyleIdx="1" presStyleCnt="6">
        <dgm:presLayoutVars>
          <dgm:bulletEnabled val="1"/>
        </dgm:presLayoutVars>
      </dgm:prSet>
      <dgm:spPr/>
    </dgm:pt>
    <dgm:pt modelId="{21784472-9275-4441-8BAD-6CD301A42959}" type="pres">
      <dgm:prSet presAssocID="{9C630E44-AF45-4AF3-8B5B-3D73D80CE1F5}" presName="sibTrans" presStyleCnt="0"/>
      <dgm:spPr/>
    </dgm:pt>
    <dgm:pt modelId="{C4EA128B-DCE8-4F86-B7D4-4B0462E5109C}" type="pres">
      <dgm:prSet presAssocID="{9E58D1EA-1510-4E41-9B9E-EAAA2D428307}" presName="node" presStyleLbl="node1" presStyleIdx="2" presStyleCnt="6">
        <dgm:presLayoutVars>
          <dgm:bulletEnabled val="1"/>
        </dgm:presLayoutVars>
      </dgm:prSet>
      <dgm:spPr/>
    </dgm:pt>
    <dgm:pt modelId="{95A51FEF-515D-4C17-BA11-43C01125A719}" type="pres">
      <dgm:prSet presAssocID="{166CB62C-93D6-46E0-AEC9-D7F44DFF216C}" presName="sibTrans" presStyleCnt="0"/>
      <dgm:spPr/>
    </dgm:pt>
    <dgm:pt modelId="{1D4B0976-190E-478D-B153-C06CB3D90E69}" type="pres">
      <dgm:prSet presAssocID="{FE0DE2D8-337C-4023-8F96-38BE705578FC}" presName="node" presStyleLbl="node1" presStyleIdx="3" presStyleCnt="6">
        <dgm:presLayoutVars>
          <dgm:bulletEnabled val="1"/>
        </dgm:presLayoutVars>
      </dgm:prSet>
      <dgm:spPr/>
    </dgm:pt>
    <dgm:pt modelId="{2E14622F-33AE-438E-A039-FAD27917B385}" type="pres">
      <dgm:prSet presAssocID="{84DB549B-B27F-4E20-8436-548FA3BD3D7D}" presName="sibTrans" presStyleCnt="0"/>
      <dgm:spPr/>
    </dgm:pt>
    <dgm:pt modelId="{FB519E01-7B1D-4414-A0F2-043753FE80DD}" type="pres">
      <dgm:prSet presAssocID="{9A3D9C28-D9CB-416E-A07B-79BD0E5FB2C3}" presName="node" presStyleLbl="node1" presStyleIdx="4" presStyleCnt="6">
        <dgm:presLayoutVars>
          <dgm:bulletEnabled val="1"/>
        </dgm:presLayoutVars>
      </dgm:prSet>
      <dgm:spPr/>
    </dgm:pt>
    <dgm:pt modelId="{8AD71AD7-8A61-4F32-BA2F-6C6038F1953B}" type="pres">
      <dgm:prSet presAssocID="{2981E748-0BBF-435B-97C6-1AEA69ACC94A}" presName="sibTrans" presStyleCnt="0"/>
      <dgm:spPr/>
    </dgm:pt>
    <dgm:pt modelId="{CBCC9F6D-B5F1-44E0-AFB6-5F48367C67A7}" type="pres">
      <dgm:prSet presAssocID="{CB8BF3D2-1DE2-4C53-8D92-24B654A74599}" presName="node" presStyleLbl="node1" presStyleIdx="5" presStyleCnt="6">
        <dgm:presLayoutVars>
          <dgm:bulletEnabled val="1"/>
        </dgm:presLayoutVars>
      </dgm:prSet>
      <dgm:spPr/>
    </dgm:pt>
  </dgm:ptLst>
  <dgm:cxnLst>
    <dgm:cxn modelId="{C183D313-CB16-4085-B042-B4AACAAEDAB7}" type="presOf" srcId="{9A3D9C28-D9CB-416E-A07B-79BD0E5FB2C3}" destId="{FB519E01-7B1D-4414-A0F2-043753FE80DD}" srcOrd="0" destOrd="0" presId="urn:microsoft.com/office/officeart/2005/8/layout/default"/>
    <dgm:cxn modelId="{B0B89127-BF33-4803-A5C9-0B29239A05F0}" srcId="{73E23D0F-2E5A-4DCA-B6BD-304FA6B4A96A}" destId="{683EFC7A-DD7E-4D6B-9BC9-B449912305EC}" srcOrd="0" destOrd="0" parTransId="{3B37DACE-12D8-4A8B-A7EA-43FDDCBDFD44}" sibTransId="{5AFE86D7-430A-479D-B0FA-A0E784EA6164}"/>
    <dgm:cxn modelId="{5B5E493A-D7D7-457A-AB5D-C2D93E543F46}" type="presOf" srcId="{77A5458A-D229-4D7F-BE23-C73783ED879A}" destId="{3F9F77BC-7095-445D-8BCC-49C7F34C2479}" srcOrd="0" destOrd="0" presId="urn:microsoft.com/office/officeart/2005/8/layout/default"/>
    <dgm:cxn modelId="{7A416064-FC4E-4F8F-B988-4BC1CDB259AF}" type="presOf" srcId="{683EFC7A-DD7E-4D6B-9BC9-B449912305EC}" destId="{EF62C7E1-7110-4103-969B-220D9CA55806}" srcOrd="0" destOrd="0" presId="urn:microsoft.com/office/officeart/2005/8/layout/default"/>
    <dgm:cxn modelId="{36C93848-2D5E-4AFC-9AC3-CB2995659987}" srcId="{73E23D0F-2E5A-4DCA-B6BD-304FA6B4A96A}" destId="{FE0DE2D8-337C-4023-8F96-38BE705578FC}" srcOrd="3" destOrd="0" parTransId="{6D16D439-C304-4C10-BFAA-AEB546228903}" sibTransId="{84DB549B-B27F-4E20-8436-548FA3BD3D7D}"/>
    <dgm:cxn modelId="{CEC8916E-CDB8-4DA0-98CC-B9A8E91962C3}" type="presOf" srcId="{CB8BF3D2-1DE2-4C53-8D92-24B654A74599}" destId="{CBCC9F6D-B5F1-44E0-AFB6-5F48367C67A7}" srcOrd="0" destOrd="0" presId="urn:microsoft.com/office/officeart/2005/8/layout/default"/>
    <dgm:cxn modelId="{C0602A73-D67D-4F44-B5C9-DF77C844C039}" type="presOf" srcId="{FE0DE2D8-337C-4023-8F96-38BE705578FC}" destId="{1D4B0976-190E-478D-B153-C06CB3D90E69}" srcOrd="0" destOrd="0" presId="urn:microsoft.com/office/officeart/2005/8/layout/default"/>
    <dgm:cxn modelId="{F84DCC74-77AA-437D-BFE3-5E0CA5912FDF}" srcId="{73E23D0F-2E5A-4DCA-B6BD-304FA6B4A96A}" destId="{9A3D9C28-D9CB-416E-A07B-79BD0E5FB2C3}" srcOrd="4" destOrd="0" parTransId="{7C1DBBEC-F8D5-4A2C-81D3-6D9CDBB6456F}" sibTransId="{2981E748-0BBF-435B-97C6-1AEA69ACC94A}"/>
    <dgm:cxn modelId="{09E1EB97-0059-4CF2-B2E4-AFB3DDDD5FE8}" srcId="{73E23D0F-2E5A-4DCA-B6BD-304FA6B4A96A}" destId="{CB8BF3D2-1DE2-4C53-8D92-24B654A74599}" srcOrd="5" destOrd="0" parTransId="{A804C1FC-4146-4B29-8F36-54E486872170}" sibTransId="{152FF773-EA54-4FCB-8293-2E292B880827}"/>
    <dgm:cxn modelId="{31EEE99F-38B9-4A21-91EE-762E2CB5FE7E}" srcId="{73E23D0F-2E5A-4DCA-B6BD-304FA6B4A96A}" destId="{9E58D1EA-1510-4E41-9B9E-EAAA2D428307}" srcOrd="2" destOrd="0" parTransId="{011ED446-0489-432F-9038-A17E8013F9F2}" sibTransId="{166CB62C-93D6-46E0-AEC9-D7F44DFF216C}"/>
    <dgm:cxn modelId="{F75B9DBF-EFA9-47BB-870B-7BA8A7665B9C}" type="presOf" srcId="{9E58D1EA-1510-4E41-9B9E-EAAA2D428307}" destId="{C4EA128B-DCE8-4F86-B7D4-4B0462E5109C}" srcOrd="0" destOrd="0" presId="urn:microsoft.com/office/officeart/2005/8/layout/default"/>
    <dgm:cxn modelId="{E27740D0-17D3-4704-9C73-BC8B87286C54}" type="presOf" srcId="{73E23D0F-2E5A-4DCA-B6BD-304FA6B4A96A}" destId="{E4D2A222-974D-4766-8890-CDC7E9C00908}" srcOrd="0" destOrd="0" presId="urn:microsoft.com/office/officeart/2005/8/layout/default"/>
    <dgm:cxn modelId="{14D0A1E7-54A4-48AD-B74E-A97A3BF754F1}" srcId="{73E23D0F-2E5A-4DCA-B6BD-304FA6B4A96A}" destId="{77A5458A-D229-4D7F-BE23-C73783ED879A}" srcOrd="1" destOrd="0" parTransId="{A05C57FA-2760-494C-8387-6421AC2D8D50}" sibTransId="{9C630E44-AF45-4AF3-8B5B-3D73D80CE1F5}"/>
    <dgm:cxn modelId="{164C9C9B-89B3-4247-A021-05291F99E624}" type="presParOf" srcId="{E4D2A222-974D-4766-8890-CDC7E9C00908}" destId="{EF62C7E1-7110-4103-969B-220D9CA55806}" srcOrd="0" destOrd="0" presId="urn:microsoft.com/office/officeart/2005/8/layout/default"/>
    <dgm:cxn modelId="{0E8D76BD-A48F-451C-A6A4-7007F4E75D4A}" type="presParOf" srcId="{E4D2A222-974D-4766-8890-CDC7E9C00908}" destId="{4474D101-20ED-4A36-9593-5231123092AA}" srcOrd="1" destOrd="0" presId="urn:microsoft.com/office/officeart/2005/8/layout/default"/>
    <dgm:cxn modelId="{081CB766-3B74-42D6-A660-2B8F302E63D9}" type="presParOf" srcId="{E4D2A222-974D-4766-8890-CDC7E9C00908}" destId="{3F9F77BC-7095-445D-8BCC-49C7F34C2479}" srcOrd="2" destOrd="0" presId="urn:microsoft.com/office/officeart/2005/8/layout/default"/>
    <dgm:cxn modelId="{50EEC23C-C7C5-4B09-9054-2568D065EDD6}" type="presParOf" srcId="{E4D2A222-974D-4766-8890-CDC7E9C00908}" destId="{21784472-9275-4441-8BAD-6CD301A42959}" srcOrd="3" destOrd="0" presId="urn:microsoft.com/office/officeart/2005/8/layout/default"/>
    <dgm:cxn modelId="{29F6F318-15B2-4C72-AD6C-0912A04B4572}" type="presParOf" srcId="{E4D2A222-974D-4766-8890-CDC7E9C00908}" destId="{C4EA128B-DCE8-4F86-B7D4-4B0462E5109C}" srcOrd="4" destOrd="0" presId="urn:microsoft.com/office/officeart/2005/8/layout/default"/>
    <dgm:cxn modelId="{BC06E44B-DB1B-41F9-97AD-1122D2B0B14B}" type="presParOf" srcId="{E4D2A222-974D-4766-8890-CDC7E9C00908}" destId="{95A51FEF-515D-4C17-BA11-43C01125A719}" srcOrd="5" destOrd="0" presId="urn:microsoft.com/office/officeart/2005/8/layout/default"/>
    <dgm:cxn modelId="{669807B9-55C9-4D7B-9007-8453B6973279}" type="presParOf" srcId="{E4D2A222-974D-4766-8890-CDC7E9C00908}" destId="{1D4B0976-190E-478D-B153-C06CB3D90E69}" srcOrd="6" destOrd="0" presId="urn:microsoft.com/office/officeart/2005/8/layout/default"/>
    <dgm:cxn modelId="{D2B520E4-859D-460C-80E3-4CD6E79B385C}" type="presParOf" srcId="{E4D2A222-974D-4766-8890-CDC7E9C00908}" destId="{2E14622F-33AE-438E-A039-FAD27917B385}" srcOrd="7" destOrd="0" presId="urn:microsoft.com/office/officeart/2005/8/layout/default"/>
    <dgm:cxn modelId="{E64AC1C6-55F3-40D5-A0C3-F515A541DA0A}" type="presParOf" srcId="{E4D2A222-974D-4766-8890-CDC7E9C00908}" destId="{FB519E01-7B1D-4414-A0F2-043753FE80DD}" srcOrd="8" destOrd="0" presId="urn:microsoft.com/office/officeart/2005/8/layout/default"/>
    <dgm:cxn modelId="{6C6B38CB-28CC-4B42-9967-875300235FDD}" type="presParOf" srcId="{E4D2A222-974D-4766-8890-CDC7E9C00908}" destId="{8AD71AD7-8A61-4F32-BA2F-6C6038F1953B}" srcOrd="9" destOrd="0" presId="urn:microsoft.com/office/officeart/2005/8/layout/default"/>
    <dgm:cxn modelId="{375D7E37-AC70-4467-86BD-3002CF62B02C}" type="presParOf" srcId="{E4D2A222-974D-4766-8890-CDC7E9C00908}" destId="{CBCC9F6D-B5F1-44E0-AFB6-5F48367C67A7}"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7276796-34A9-43FE-BB60-8B77B961871B}"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2C8DEC61-57E2-4F4A-A9DE-48A4DBA3F646}">
      <dgm:prSet/>
      <dgm:spPr/>
      <dgm:t>
        <a:bodyPr/>
        <a:lstStyle/>
        <a:p>
          <a:r>
            <a:rPr lang="en-US"/>
            <a:t>Desert Valley Hospital</a:t>
          </a:r>
        </a:p>
      </dgm:t>
    </dgm:pt>
    <dgm:pt modelId="{50FC8DB7-5B72-4BE8-A2F4-7FA06589DE05}" type="parTrans" cxnId="{736453DC-2267-4F82-9D3A-50943B0AEC78}">
      <dgm:prSet/>
      <dgm:spPr/>
      <dgm:t>
        <a:bodyPr/>
        <a:lstStyle/>
        <a:p>
          <a:endParaRPr lang="en-US"/>
        </a:p>
      </dgm:t>
    </dgm:pt>
    <dgm:pt modelId="{30EC4121-B84B-4BF8-B44F-0CCBBF706DD3}" type="sibTrans" cxnId="{736453DC-2267-4F82-9D3A-50943B0AEC78}">
      <dgm:prSet/>
      <dgm:spPr/>
      <dgm:t>
        <a:bodyPr/>
        <a:lstStyle/>
        <a:p>
          <a:endParaRPr lang="en-US"/>
        </a:p>
      </dgm:t>
    </dgm:pt>
    <dgm:pt modelId="{BAA908EB-CE5B-47A5-B841-4C00782AB492}">
      <dgm:prSet/>
      <dgm:spPr/>
      <dgm:t>
        <a:bodyPr/>
        <a:lstStyle/>
        <a:p>
          <a:r>
            <a:rPr lang="en-US"/>
            <a:t>Loma Linda University Medical Center</a:t>
          </a:r>
        </a:p>
      </dgm:t>
    </dgm:pt>
    <dgm:pt modelId="{9EACD266-2FE2-41E0-A9E9-E671F03ABCFC}" type="parTrans" cxnId="{9B77AB7B-E2DE-4933-A7B8-E64AC2C7F77E}">
      <dgm:prSet/>
      <dgm:spPr/>
      <dgm:t>
        <a:bodyPr/>
        <a:lstStyle/>
        <a:p>
          <a:endParaRPr lang="en-US"/>
        </a:p>
      </dgm:t>
    </dgm:pt>
    <dgm:pt modelId="{7DD4CCA0-7301-4739-9A86-C83AA21D3617}" type="sibTrans" cxnId="{9B77AB7B-E2DE-4933-A7B8-E64AC2C7F77E}">
      <dgm:prSet/>
      <dgm:spPr/>
      <dgm:t>
        <a:bodyPr/>
        <a:lstStyle/>
        <a:p>
          <a:endParaRPr lang="en-US"/>
        </a:p>
      </dgm:t>
    </dgm:pt>
    <dgm:pt modelId="{BAC80C9D-8CF4-4CA2-845D-62E3ACC30DB0}">
      <dgm:prSet/>
      <dgm:spPr/>
      <dgm:t>
        <a:bodyPr/>
        <a:lstStyle/>
        <a:p>
          <a:r>
            <a:rPr lang="en-US"/>
            <a:t>Pomona Valley Hospital Medical Center (LA County)</a:t>
          </a:r>
        </a:p>
      </dgm:t>
    </dgm:pt>
    <dgm:pt modelId="{D3BCD23B-37DA-4107-815A-755FF6B008B6}" type="parTrans" cxnId="{AD9AE9DD-1DBB-4CD5-B370-32387037DF38}">
      <dgm:prSet/>
      <dgm:spPr/>
      <dgm:t>
        <a:bodyPr/>
        <a:lstStyle/>
        <a:p>
          <a:endParaRPr lang="en-US"/>
        </a:p>
      </dgm:t>
    </dgm:pt>
    <dgm:pt modelId="{4EE52742-5D00-4FF6-B4D4-1BC86885C0CD}" type="sibTrans" cxnId="{AD9AE9DD-1DBB-4CD5-B370-32387037DF38}">
      <dgm:prSet/>
      <dgm:spPr/>
      <dgm:t>
        <a:bodyPr/>
        <a:lstStyle/>
        <a:p>
          <a:endParaRPr lang="en-US"/>
        </a:p>
      </dgm:t>
    </dgm:pt>
    <dgm:pt modelId="{EA02439D-9EC1-4D85-956F-691E7800BC71}">
      <dgm:prSet/>
      <dgm:spPr/>
      <dgm:t>
        <a:bodyPr/>
        <a:lstStyle/>
        <a:p>
          <a:r>
            <a:rPr lang="en-US"/>
            <a:t>San Antonio Community Hospital</a:t>
          </a:r>
        </a:p>
      </dgm:t>
    </dgm:pt>
    <dgm:pt modelId="{CD95FBF8-9033-4452-BE39-1CC42102BBFB}" type="parTrans" cxnId="{0534718C-E1E6-4EDB-B1AD-D5775FCF3BC1}">
      <dgm:prSet/>
      <dgm:spPr/>
      <dgm:t>
        <a:bodyPr/>
        <a:lstStyle/>
        <a:p>
          <a:endParaRPr lang="en-US"/>
        </a:p>
      </dgm:t>
    </dgm:pt>
    <dgm:pt modelId="{6863A522-4A30-4AF7-9EDE-EFC9946F4228}" type="sibTrans" cxnId="{0534718C-E1E6-4EDB-B1AD-D5775FCF3BC1}">
      <dgm:prSet/>
      <dgm:spPr/>
      <dgm:t>
        <a:bodyPr/>
        <a:lstStyle/>
        <a:p>
          <a:endParaRPr lang="en-US"/>
        </a:p>
      </dgm:t>
    </dgm:pt>
    <dgm:pt modelId="{DC4D2718-33CE-4262-9104-A608DFD26FB6}">
      <dgm:prSet/>
      <dgm:spPr/>
      <dgm:t>
        <a:bodyPr/>
        <a:lstStyle/>
        <a:p>
          <a:r>
            <a:rPr lang="en-US"/>
            <a:t>St. Bernadine’s Medical Center</a:t>
          </a:r>
        </a:p>
      </dgm:t>
    </dgm:pt>
    <dgm:pt modelId="{0D9065BC-E713-4605-B181-883B589E1EB9}" type="parTrans" cxnId="{0A7ADE1F-CE62-4EF1-9D95-BF3A0BAA8082}">
      <dgm:prSet/>
      <dgm:spPr/>
      <dgm:t>
        <a:bodyPr/>
        <a:lstStyle/>
        <a:p>
          <a:endParaRPr lang="en-US"/>
        </a:p>
      </dgm:t>
    </dgm:pt>
    <dgm:pt modelId="{E02406C3-3923-4E72-A2EF-CE689FB9E608}" type="sibTrans" cxnId="{0A7ADE1F-CE62-4EF1-9D95-BF3A0BAA8082}">
      <dgm:prSet/>
      <dgm:spPr/>
      <dgm:t>
        <a:bodyPr/>
        <a:lstStyle/>
        <a:p>
          <a:endParaRPr lang="en-US"/>
        </a:p>
      </dgm:t>
    </dgm:pt>
    <dgm:pt modelId="{66E55264-3B8B-485B-862E-A7F36DBCF4E6}">
      <dgm:prSet/>
      <dgm:spPr/>
      <dgm:t>
        <a:bodyPr/>
        <a:lstStyle/>
        <a:p>
          <a:r>
            <a:rPr lang="en-US"/>
            <a:t>St. Mary Medical Center</a:t>
          </a:r>
        </a:p>
      </dgm:t>
    </dgm:pt>
    <dgm:pt modelId="{7D191935-2190-4B1A-A1D9-8CEEBB6D5C21}" type="parTrans" cxnId="{BD9E14CA-D390-4239-8497-60B5D7AB0396}">
      <dgm:prSet/>
      <dgm:spPr/>
      <dgm:t>
        <a:bodyPr/>
        <a:lstStyle/>
        <a:p>
          <a:endParaRPr lang="en-US"/>
        </a:p>
      </dgm:t>
    </dgm:pt>
    <dgm:pt modelId="{FAC8FC74-4793-4C82-AC8B-A76312AA2983}" type="sibTrans" cxnId="{BD9E14CA-D390-4239-8497-60B5D7AB0396}">
      <dgm:prSet/>
      <dgm:spPr/>
      <dgm:t>
        <a:bodyPr/>
        <a:lstStyle/>
        <a:p>
          <a:endParaRPr lang="en-US"/>
        </a:p>
      </dgm:t>
    </dgm:pt>
    <dgm:pt modelId="{6F6364DF-4738-4756-BC57-9D194E75004D}" type="pres">
      <dgm:prSet presAssocID="{D7276796-34A9-43FE-BB60-8B77B961871B}" presName="diagram" presStyleCnt="0">
        <dgm:presLayoutVars>
          <dgm:dir/>
          <dgm:resizeHandles val="exact"/>
        </dgm:presLayoutVars>
      </dgm:prSet>
      <dgm:spPr/>
    </dgm:pt>
    <dgm:pt modelId="{C61F597F-E028-49DB-B3D9-007134BB93A8}" type="pres">
      <dgm:prSet presAssocID="{2C8DEC61-57E2-4F4A-A9DE-48A4DBA3F646}" presName="node" presStyleLbl="node1" presStyleIdx="0" presStyleCnt="6">
        <dgm:presLayoutVars>
          <dgm:bulletEnabled val="1"/>
        </dgm:presLayoutVars>
      </dgm:prSet>
      <dgm:spPr/>
    </dgm:pt>
    <dgm:pt modelId="{FFDB3F9C-FCA5-4A62-B8FF-BC28A4C18192}" type="pres">
      <dgm:prSet presAssocID="{30EC4121-B84B-4BF8-B44F-0CCBBF706DD3}" presName="sibTrans" presStyleCnt="0"/>
      <dgm:spPr/>
    </dgm:pt>
    <dgm:pt modelId="{1D1590FB-2DC6-487C-BA5D-70ADE50287BB}" type="pres">
      <dgm:prSet presAssocID="{BAA908EB-CE5B-47A5-B841-4C00782AB492}" presName="node" presStyleLbl="node1" presStyleIdx="1" presStyleCnt="6">
        <dgm:presLayoutVars>
          <dgm:bulletEnabled val="1"/>
        </dgm:presLayoutVars>
      </dgm:prSet>
      <dgm:spPr/>
    </dgm:pt>
    <dgm:pt modelId="{770EFB7F-BE76-4F65-ABEE-96054CC3891D}" type="pres">
      <dgm:prSet presAssocID="{7DD4CCA0-7301-4739-9A86-C83AA21D3617}" presName="sibTrans" presStyleCnt="0"/>
      <dgm:spPr/>
    </dgm:pt>
    <dgm:pt modelId="{4767C252-F66C-4492-BC43-56DB02008C70}" type="pres">
      <dgm:prSet presAssocID="{BAC80C9D-8CF4-4CA2-845D-62E3ACC30DB0}" presName="node" presStyleLbl="node1" presStyleIdx="2" presStyleCnt="6">
        <dgm:presLayoutVars>
          <dgm:bulletEnabled val="1"/>
        </dgm:presLayoutVars>
      </dgm:prSet>
      <dgm:spPr/>
    </dgm:pt>
    <dgm:pt modelId="{5B3F05AA-B35C-4759-AC92-371D96626B2A}" type="pres">
      <dgm:prSet presAssocID="{4EE52742-5D00-4FF6-B4D4-1BC86885C0CD}" presName="sibTrans" presStyleCnt="0"/>
      <dgm:spPr/>
    </dgm:pt>
    <dgm:pt modelId="{AB597783-E46A-4675-9C37-111A5630B98C}" type="pres">
      <dgm:prSet presAssocID="{EA02439D-9EC1-4D85-956F-691E7800BC71}" presName="node" presStyleLbl="node1" presStyleIdx="3" presStyleCnt="6">
        <dgm:presLayoutVars>
          <dgm:bulletEnabled val="1"/>
        </dgm:presLayoutVars>
      </dgm:prSet>
      <dgm:spPr/>
    </dgm:pt>
    <dgm:pt modelId="{73C54466-D6EA-4497-B121-7D6BEE39302A}" type="pres">
      <dgm:prSet presAssocID="{6863A522-4A30-4AF7-9EDE-EFC9946F4228}" presName="sibTrans" presStyleCnt="0"/>
      <dgm:spPr/>
    </dgm:pt>
    <dgm:pt modelId="{723828A0-51FD-4E10-B3F8-9EE868067530}" type="pres">
      <dgm:prSet presAssocID="{DC4D2718-33CE-4262-9104-A608DFD26FB6}" presName="node" presStyleLbl="node1" presStyleIdx="4" presStyleCnt="6">
        <dgm:presLayoutVars>
          <dgm:bulletEnabled val="1"/>
        </dgm:presLayoutVars>
      </dgm:prSet>
      <dgm:spPr/>
    </dgm:pt>
    <dgm:pt modelId="{3F5AF18C-701F-4747-8719-E72FF08542FC}" type="pres">
      <dgm:prSet presAssocID="{E02406C3-3923-4E72-A2EF-CE689FB9E608}" presName="sibTrans" presStyleCnt="0"/>
      <dgm:spPr/>
    </dgm:pt>
    <dgm:pt modelId="{33CE7841-3E9B-4A14-A4CE-265ED385BA65}" type="pres">
      <dgm:prSet presAssocID="{66E55264-3B8B-485B-862E-A7F36DBCF4E6}" presName="node" presStyleLbl="node1" presStyleIdx="5" presStyleCnt="6">
        <dgm:presLayoutVars>
          <dgm:bulletEnabled val="1"/>
        </dgm:presLayoutVars>
      </dgm:prSet>
      <dgm:spPr/>
    </dgm:pt>
  </dgm:ptLst>
  <dgm:cxnLst>
    <dgm:cxn modelId="{0A7ADE1F-CE62-4EF1-9D95-BF3A0BAA8082}" srcId="{D7276796-34A9-43FE-BB60-8B77B961871B}" destId="{DC4D2718-33CE-4262-9104-A608DFD26FB6}" srcOrd="4" destOrd="0" parTransId="{0D9065BC-E713-4605-B181-883B589E1EB9}" sibTransId="{E02406C3-3923-4E72-A2EF-CE689FB9E608}"/>
    <dgm:cxn modelId="{3D2CE23C-9B11-4E07-948A-8EE437044B5C}" type="presOf" srcId="{2C8DEC61-57E2-4F4A-A9DE-48A4DBA3F646}" destId="{C61F597F-E028-49DB-B3D9-007134BB93A8}" srcOrd="0" destOrd="0" presId="urn:microsoft.com/office/officeart/2005/8/layout/default"/>
    <dgm:cxn modelId="{CEEB1047-E8A4-4D54-957A-921ABC91617F}" type="presOf" srcId="{EA02439D-9EC1-4D85-956F-691E7800BC71}" destId="{AB597783-E46A-4675-9C37-111A5630B98C}" srcOrd="0" destOrd="0" presId="urn:microsoft.com/office/officeart/2005/8/layout/default"/>
    <dgm:cxn modelId="{9B77AB7B-E2DE-4933-A7B8-E64AC2C7F77E}" srcId="{D7276796-34A9-43FE-BB60-8B77B961871B}" destId="{BAA908EB-CE5B-47A5-B841-4C00782AB492}" srcOrd="1" destOrd="0" parTransId="{9EACD266-2FE2-41E0-A9E9-E671F03ABCFC}" sibTransId="{7DD4CCA0-7301-4739-9A86-C83AA21D3617}"/>
    <dgm:cxn modelId="{630D1785-E5C5-4644-9766-A6AB544FF3C4}" type="presOf" srcId="{66E55264-3B8B-485B-862E-A7F36DBCF4E6}" destId="{33CE7841-3E9B-4A14-A4CE-265ED385BA65}" srcOrd="0" destOrd="0" presId="urn:microsoft.com/office/officeart/2005/8/layout/default"/>
    <dgm:cxn modelId="{0534718C-E1E6-4EDB-B1AD-D5775FCF3BC1}" srcId="{D7276796-34A9-43FE-BB60-8B77B961871B}" destId="{EA02439D-9EC1-4D85-956F-691E7800BC71}" srcOrd="3" destOrd="0" parTransId="{CD95FBF8-9033-4452-BE39-1CC42102BBFB}" sibTransId="{6863A522-4A30-4AF7-9EDE-EFC9946F4228}"/>
    <dgm:cxn modelId="{0AC907BB-A9D9-47AE-B362-BFD7F05F47AD}" type="presOf" srcId="{BAA908EB-CE5B-47A5-B841-4C00782AB492}" destId="{1D1590FB-2DC6-487C-BA5D-70ADE50287BB}" srcOrd="0" destOrd="0" presId="urn:microsoft.com/office/officeart/2005/8/layout/default"/>
    <dgm:cxn modelId="{26705BBC-62BB-45BD-98D8-F2766ED914F3}" type="presOf" srcId="{D7276796-34A9-43FE-BB60-8B77B961871B}" destId="{6F6364DF-4738-4756-BC57-9D194E75004D}" srcOrd="0" destOrd="0" presId="urn:microsoft.com/office/officeart/2005/8/layout/default"/>
    <dgm:cxn modelId="{4E2507BF-9DCE-4EAA-9413-5A23CDF053BC}" type="presOf" srcId="{BAC80C9D-8CF4-4CA2-845D-62E3ACC30DB0}" destId="{4767C252-F66C-4492-BC43-56DB02008C70}" srcOrd="0" destOrd="0" presId="urn:microsoft.com/office/officeart/2005/8/layout/default"/>
    <dgm:cxn modelId="{BD9E14CA-D390-4239-8497-60B5D7AB0396}" srcId="{D7276796-34A9-43FE-BB60-8B77B961871B}" destId="{66E55264-3B8B-485B-862E-A7F36DBCF4E6}" srcOrd="5" destOrd="0" parTransId="{7D191935-2190-4B1A-A1D9-8CEEBB6D5C21}" sibTransId="{FAC8FC74-4793-4C82-AC8B-A76312AA2983}"/>
    <dgm:cxn modelId="{736453DC-2267-4F82-9D3A-50943B0AEC78}" srcId="{D7276796-34A9-43FE-BB60-8B77B961871B}" destId="{2C8DEC61-57E2-4F4A-A9DE-48A4DBA3F646}" srcOrd="0" destOrd="0" parTransId="{50FC8DB7-5B72-4BE8-A2F4-7FA06589DE05}" sibTransId="{30EC4121-B84B-4BF8-B44F-0CCBBF706DD3}"/>
    <dgm:cxn modelId="{AD9AE9DD-1DBB-4CD5-B370-32387037DF38}" srcId="{D7276796-34A9-43FE-BB60-8B77B961871B}" destId="{BAC80C9D-8CF4-4CA2-845D-62E3ACC30DB0}" srcOrd="2" destOrd="0" parTransId="{D3BCD23B-37DA-4107-815A-755FF6B008B6}" sibTransId="{4EE52742-5D00-4FF6-B4D4-1BC86885C0CD}"/>
    <dgm:cxn modelId="{4F60E9F2-1831-4D5A-9F07-AFA2C88B8F69}" type="presOf" srcId="{DC4D2718-33CE-4262-9104-A608DFD26FB6}" destId="{723828A0-51FD-4E10-B3F8-9EE868067530}" srcOrd="0" destOrd="0" presId="urn:microsoft.com/office/officeart/2005/8/layout/default"/>
    <dgm:cxn modelId="{B35D09E8-11FF-4318-85BD-94842F083712}" type="presParOf" srcId="{6F6364DF-4738-4756-BC57-9D194E75004D}" destId="{C61F597F-E028-49DB-B3D9-007134BB93A8}" srcOrd="0" destOrd="0" presId="urn:microsoft.com/office/officeart/2005/8/layout/default"/>
    <dgm:cxn modelId="{0FCE3869-7E16-4FF8-BD3B-55AFCEDEAEEC}" type="presParOf" srcId="{6F6364DF-4738-4756-BC57-9D194E75004D}" destId="{FFDB3F9C-FCA5-4A62-B8FF-BC28A4C18192}" srcOrd="1" destOrd="0" presId="urn:microsoft.com/office/officeart/2005/8/layout/default"/>
    <dgm:cxn modelId="{F5DA47A0-38A1-4F2D-9214-2F79C088C556}" type="presParOf" srcId="{6F6364DF-4738-4756-BC57-9D194E75004D}" destId="{1D1590FB-2DC6-487C-BA5D-70ADE50287BB}" srcOrd="2" destOrd="0" presId="urn:microsoft.com/office/officeart/2005/8/layout/default"/>
    <dgm:cxn modelId="{E512A580-5DAD-467F-A4B2-5B8AFD96FE46}" type="presParOf" srcId="{6F6364DF-4738-4756-BC57-9D194E75004D}" destId="{770EFB7F-BE76-4F65-ABEE-96054CC3891D}" srcOrd="3" destOrd="0" presId="urn:microsoft.com/office/officeart/2005/8/layout/default"/>
    <dgm:cxn modelId="{FE50C141-F180-4777-BD42-984C7F96F6E0}" type="presParOf" srcId="{6F6364DF-4738-4756-BC57-9D194E75004D}" destId="{4767C252-F66C-4492-BC43-56DB02008C70}" srcOrd="4" destOrd="0" presId="urn:microsoft.com/office/officeart/2005/8/layout/default"/>
    <dgm:cxn modelId="{464DCBE2-1670-4CD1-8056-418507B7C780}" type="presParOf" srcId="{6F6364DF-4738-4756-BC57-9D194E75004D}" destId="{5B3F05AA-B35C-4759-AC92-371D96626B2A}" srcOrd="5" destOrd="0" presId="urn:microsoft.com/office/officeart/2005/8/layout/default"/>
    <dgm:cxn modelId="{11CB1FA8-8E55-4B1A-9861-5A929F4553C9}" type="presParOf" srcId="{6F6364DF-4738-4756-BC57-9D194E75004D}" destId="{AB597783-E46A-4675-9C37-111A5630B98C}" srcOrd="6" destOrd="0" presId="urn:microsoft.com/office/officeart/2005/8/layout/default"/>
    <dgm:cxn modelId="{6AAAAA91-CB26-4E3E-B0BF-87854565F249}" type="presParOf" srcId="{6F6364DF-4738-4756-BC57-9D194E75004D}" destId="{73C54466-D6EA-4497-B121-7D6BEE39302A}" srcOrd="7" destOrd="0" presId="urn:microsoft.com/office/officeart/2005/8/layout/default"/>
    <dgm:cxn modelId="{ED811B90-9DD0-4898-949B-17DBC42AC7DE}" type="presParOf" srcId="{6F6364DF-4738-4756-BC57-9D194E75004D}" destId="{723828A0-51FD-4E10-B3F8-9EE868067530}" srcOrd="8" destOrd="0" presId="urn:microsoft.com/office/officeart/2005/8/layout/default"/>
    <dgm:cxn modelId="{03337F78-9960-424D-A490-B5D0C94E3BC3}" type="presParOf" srcId="{6F6364DF-4738-4756-BC57-9D194E75004D}" destId="{3F5AF18C-701F-4747-8719-E72FF08542FC}" srcOrd="9" destOrd="0" presId="urn:microsoft.com/office/officeart/2005/8/layout/default"/>
    <dgm:cxn modelId="{BF5D2976-3DE9-4044-A6A5-DB9957E7A114}" type="presParOf" srcId="{6F6364DF-4738-4756-BC57-9D194E75004D}" destId="{33CE7841-3E9B-4A14-A4CE-265ED385BA65}"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7276796-34A9-43FE-BB60-8B77B961871B}"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2DA4CEC6-3054-4572-A138-1846C4411FC4}">
      <dgm:prSet/>
      <dgm:spPr/>
      <dgm:t>
        <a:bodyPr/>
        <a:lstStyle/>
        <a:p>
          <a:r>
            <a:rPr lang="en-US" dirty="0"/>
            <a:t>Redlands Community Hospital - Thrombectomy Capable</a:t>
          </a:r>
        </a:p>
      </dgm:t>
    </dgm:pt>
    <dgm:pt modelId="{224B52E4-1EBD-4C72-BF78-AA66563A4F4A}" type="parTrans" cxnId="{770BCC5B-45D8-4813-9869-BF1F2776EC2E}">
      <dgm:prSet/>
      <dgm:spPr/>
      <dgm:t>
        <a:bodyPr/>
        <a:lstStyle/>
        <a:p>
          <a:endParaRPr lang="en-US"/>
        </a:p>
      </dgm:t>
    </dgm:pt>
    <dgm:pt modelId="{B8DC71C6-0128-4583-A7AF-BF07782871A5}" type="sibTrans" cxnId="{770BCC5B-45D8-4813-9869-BF1F2776EC2E}">
      <dgm:prSet/>
      <dgm:spPr/>
      <dgm:t>
        <a:bodyPr/>
        <a:lstStyle/>
        <a:p>
          <a:endParaRPr lang="en-US"/>
        </a:p>
      </dgm:t>
    </dgm:pt>
    <dgm:pt modelId="{22E55EA7-0E2E-438A-AFE5-7FB8213E77CE}">
      <dgm:prSet/>
      <dgm:spPr/>
      <dgm:t>
        <a:bodyPr/>
        <a:lstStyle/>
        <a:p>
          <a:r>
            <a:rPr lang="en-US" dirty="0"/>
            <a:t>Loma Linda University Medical Center - Comprehensive</a:t>
          </a:r>
        </a:p>
      </dgm:t>
    </dgm:pt>
    <dgm:pt modelId="{4DFEC543-8514-4998-92D3-1715D5367FEA}" type="parTrans" cxnId="{DAB5BABD-4016-4AB3-893F-5FA8AD5DB5FD}">
      <dgm:prSet/>
      <dgm:spPr/>
      <dgm:t>
        <a:bodyPr/>
        <a:lstStyle/>
        <a:p>
          <a:endParaRPr lang="en-US"/>
        </a:p>
      </dgm:t>
    </dgm:pt>
    <dgm:pt modelId="{1DBA8989-2FE3-4C7A-81DA-BA789F0C4C4F}" type="sibTrans" cxnId="{DAB5BABD-4016-4AB3-893F-5FA8AD5DB5FD}">
      <dgm:prSet/>
      <dgm:spPr/>
      <dgm:t>
        <a:bodyPr/>
        <a:lstStyle/>
        <a:p>
          <a:endParaRPr lang="en-US"/>
        </a:p>
      </dgm:t>
    </dgm:pt>
    <dgm:pt modelId="{ECBF1479-511F-4DF6-953E-A04C214A8DE6}">
      <dgm:prSet/>
      <dgm:spPr/>
      <dgm:t>
        <a:bodyPr/>
        <a:lstStyle/>
        <a:p>
          <a:r>
            <a:rPr lang="en-US" dirty="0"/>
            <a:t>Arrowhead Regional Medical Center - Comprehensive</a:t>
          </a:r>
        </a:p>
      </dgm:t>
    </dgm:pt>
    <dgm:pt modelId="{07F4EBB9-3633-4F3B-97D6-97C97E02E474}" type="parTrans" cxnId="{138D0862-E751-4DA4-A59C-B1BE59ADBCB8}">
      <dgm:prSet/>
      <dgm:spPr/>
      <dgm:t>
        <a:bodyPr/>
        <a:lstStyle/>
        <a:p>
          <a:endParaRPr lang="en-US"/>
        </a:p>
      </dgm:t>
    </dgm:pt>
    <dgm:pt modelId="{82C30A29-A53C-48B3-B8B1-1E64C39050A4}" type="sibTrans" cxnId="{138D0862-E751-4DA4-A59C-B1BE59ADBCB8}">
      <dgm:prSet/>
      <dgm:spPr/>
      <dgm:t>
        <a:bodyPr/>
        <a:lstStyle/>
        <a:p>
          <a:endParaRPr lang="en-US"/>
        </a:p>
      </dgm:t>
    </dgm:pt>
    <dgm:pt modelId="{0C1D8AF4-4D71-471E-B18A-F8012F7652FA}">
      <dgm:prSet/>
      <dgm:spPr/>
      <dgm:t>
        <a:bodyPr/>
        <a:lstStyle/>
        <a:p>
          <a:r>
            <a:rPr lang="en-US" dirty="0"/>
            <a:t>San Antonio Community Hospital - Primary</a:t>
          </a:r>
        </a:p>
      </dgm:t>
    </dgm:pt>
    <dgm:pt modelId="{1A51E9A6-1BFC-43CA-947E-09F83D55F732}" type="parTrans" cxnId="{6CD863C5-6378-405F-A024-1D016C7C15A2}">
      <dgm:prSet/>
      <dgm:spPr/>
      <dgm:t>
        <a:bodyPr/>
        <a:lstStyle/>
        <a:p>
          <a:endParaRPr lang="en-US"/>
        </a:p>
      </dgm:t>
    </dgm:pt>
    <dgm:pt modelId="{965C3B47-3F71-46DE-B375-F0C26B6A2F40}" type="sibTrans" cxnId="{6CD863C5-6378-405F-A024-1D016C7C15A2}">
      <dgm:prSet/>
      <dgm:spPr/>
      <dgm:t>
        <a:bodyPr/>
        <a:lstStyle/>
        <a:p>
          <a:endParaRPr lang="en-US"/>
        </a:p>
      </dgm:t>
    </dgm:pt>
    <dgm:pt modelId="{BD9B8CB6-D8E6-41B3-8DDB-FB3F4870F401}">
      <dgm:prSet/>
      <dgm:spPr/>
      <dgm:t>
        <a:bodyPr/>
        <a:lstStyle/>
        <a:p>
          <a:r>
            <a:rPr lang="en-US" dirty="0"/>
            <a:t>Pomona Valley Hospital Medical Center - Comprehensive (LA County)</a:t>
          </a:r>
        </a:p>
      </dgm:t>
    </dgm:pt>
    <dgm:pt modelId="{2E2B9404-F7FF-4D21-9063-6273429E9B32}" type="parTrans" cxnId="{AE49D4A7-B310-4AD4-B9CE-02C24C207CE3}">
      <dgm:prSet/>
      <dgm:spPr/>
      <dgm:t>
        <a:bodyPr/>
        <a:lstStyle/>
        <a:p>
          <a:endParaRPr lang="en-US"/>
        </a:p>
      </dgm:t>
    </dgm:pt>
    <dgm:pt modelId="{0D7676DF-0609-4FBC-AE53-DA48930854BE}" type="sibTrans" cxnId="{AE49D4A7-B310-4AD4-B9CE-02C24C207CE3}">
      <dgm:prSet/>
      <dgm:spPr/>
      <dgm:t>
        <a:bodyPr/>
        <a:lstStyle/>
        <a:p>
          <a:endParaRPr lang="en-US"/>
        </a:p>
      </dgm:t>
    </dgm:pt>
    <dgm:pt modelId="{31A2A568-8230-4225-8286-9EB50D1E711B}">
      <dgm:prSet/>
      <dgm:spPr/>
      <dgm:t>
        <a:bodyPr/>
        <a:lstStyle/>
        <a:p>
          <a:r>
            <a:rPr lang="en-US" dirty="0"/>
            <a:t>Desert Regional Medical Center - Comprehensive (Riverside Co)</a:t>
          </a:r>
        </a:p>
      </dgm:t>
    </dgm:pt>
    <dgm:pt modelId="{1F7661CD-5B95-4AC6-87A0-546660E7D83C}" type="parTrans" cxnId="{B32E6091-DD93-4380-AC83-27654CC409A0}">
      <dgm:prSet/>
      <dgm:spPr/>
      <dgm:t>
        <a:bodyPr/>
        <a:lstStyle/>
        <a:p>
          <a:endParaRPr lang="en-US"/>
        </a:p>
      </dgm:t>
    </dgm:pt>
    <dgm:pt modelId="{7111F808-7C8E-484E-8CF1-3A528E240ABC}" type="sibTrans" cxnId="{B32E6091-DD93-4380-AC83-27654CC409A0}">
      <dgm:prSet/>
      <dgm:spPr/>
      <dgm:t>
        <a:bodyPr/>
        <a:lstStyle/>
        <a:p>
          <a:endParaRPr lang="en-US"/>
        </a:p>
      </dgm:t>
    </dgm:pt>
    <dgm:pt modelId="{CE71F00A-F047-4518-B41E-D54ED785888E}">
      <dgm:prSet/>
      <dgm:spPr/>
      <dgm:t>
        <a:bodyPr/>
        <a:lstStyle/>
        <a:p>
          <a:r>
            <a:rPr lang="en-US"/>
            <a:t>Kaiser Fontana - Primary</a:t>
          </a:r>
          <a:endParaRPr lang="en-US" dirty="0"/>
        </a:p>
      </dgm:t>
    </dgm:pt>
    <dgm:pt modelId="{C1CA7A56-3913-401F-A994-490E001F6813}" type="parTrans" cxnId="{A1C19A6D-4687-4134-8444-48CE21FDB762}">
      <dgm:prSet/>
      <dgm:spPr/>
      <dgm:t>
        <a:bodyPr/>
        <a:lstStyle/>
        <a:p>
          <a:endParaRPr lang="en-US"/>
        </a:p>
      </dgm:t>
    </dgm:pt>
    <dgm:pt modelId="{F3155CAC-88E6-425F-A16C-153E8303A64D}" type="sibTrans" cxnId="{A1C19A6D-4687-4134-8444-48CE21FDB762}">
      <dgm:prSet/>
      <dgm:spPr/>
      <dgm:t>
        <a:bodyPr/>
        <a:lstStyle/>
        <a:p>
          <a:endParaRPr lang="en-US"/>
        </a:p>
      </dgm:t>
    </dgm:pt>
    <dgm:pt modelId="{6F8F7E1C-AA98-4861-BD93-F364C1F3B63C}">
      <dgm:prSet/>
      <dgm:spPr/>
      <dgm:t>
        <a:bodyPr/>
        <a:lstStyle/>
        <a:p>
          <a:r>
            <a:rPr lang="en-US"/>
            <a:t>Kaiser Ontario - Primary</a:t>
          </a:r>
          <a:endParaRPr lang="en-US" dirty="0"/>
        </a:p>
      </dgm:t>
    </dgm:pt>
    <dgm:pt modelId="{F5D7A0DA-B449-4922-9D6C-E90D28B1B6F9}" type="parTrans" cxnId="{795822B7-6DDE-446E-B2A5-FA4265939D4B}">
      <dgm:prSet/>
      <dgm:spPr/>
      <dgm:t>
        <a:bodyPr/>
        <a:lstStyle/>
        <a:p>
          <a:endParaRPr lang="en-US"/>
        </a:p>
      </dgm:t>
    </dgm:pt>
    <dgm:pt modelId="{9712BB5F-886A-4308-B964-C29EA8AAA87B}" type="sibTrans" cxnId="{795822B7-6DDE-446E-B2A5-FA4265939D4B}">
      <dgm:prSet/>
      <dgm:spPr/>
      <dgm:t>
        <a:bodyPr/>
        <a:lstStyle/>
        <a:p>
          <a:endParaRPr lang="en-US"/>
        </a:p>
      </dgm:t>
    </dgm:pt>
    <dgm:pt modelId="{EC8CDC77-6FBA-4F26-9DB5-64537E39D79C}">
      <dgm:prSet/>
      <dgm:spPr/>
      <dgm:t>
        <a:bodyPr/>
        <a:lstStyle/>
        <a:p>
          <a:r>
            <a:rPr lang="en-US"/>
            <a:t>St Mary Medical Center - Primary</a:t>
          </a:r>
          <a:endParaRPr lang="en-US" dirty="0"/>
        </a:p>
      </dgm:t>
    </dgm:pt>
    <dgm:pt modelId="{540CB545-8026-4367-9E85-2EE2DB211928}" type="parTrans" cxnId="{10F7E1AF-3234-4F1F-B94B-5D08F3AB7D34}">
      <dgm:prSet/>
      <dgm:spPr/>
      <dgm:t>
        <a:bodyPr/>
        <a:lstStyle/>
        <a:p>
          <a:endParaRPr lang="en-US"/>
        </a:p>
      </dgm:t>
    </dgm:pt>
    <dgm:pt modelId="{4E335535-B85D-43F8-93FE-683B1D5F006D}" type="sibTrans" cxnId="{10F7E1AF-3234-4F1F-B94B-5D08F3AB7D34}">
      <dgm:prSet/>
      <dgm:spPr/>
      <dgm:t>
        <a:bodyPr/>
        <a:lstStyle/>
        <a:p>
          <a:endParaRPr lang="en-US"/>
        </a:p>
      </dgm:t>
    </dgm:pt>
    <dgm:pt modelId="{0A7E06B0-77D8-4E0A-9A00-B2095762F0B9}">
      <dgm:prSet/>
      <dgm:spPr/>
      <dgm:t>
        <a:bodyPr/>
        <a:lstStyle/>
        <a:p>
          <a:r>
            <a:rPr lang="en-US" dirty="0"/>
            <a:t>St Bernardine Medical Center - Primary</a:t>
          </a:r>
        </a:p>
      </dgm:t>
    </dgm:pt>
    <dgm:pt modelId="{F6900000-CEB6-4C1E-BAB7-60FEE5418793}" type="parTrans" cxnId="{408E2046-B457-46E3-A759-D20995AAA814}">
      <dgm:prSet/>
      <dgm:spPr/>
      <dgm:t>
        <a:bodyPr/>
        <a:lstStyle/>
        <a:p>
          <a:endParaRPr lang="en-US"/>
        </a:p>
      </dgm:t>
    </dgm:pt>
    <dgm:pt modelId="{FAA80772-CC65-48C7-B96B-B94D644CE9C5}" type="sibTrans" cxnId="{408E2046-B457-46E3-A759-D20995AAA814}">
      <dgm:prSet/>
      <dgm:spPr/>
      <dgm:t>
        <a:bodyPr/>
        <a:lstStyle/>
        <a:p>
          <a:endParaRPr lang="en-US"/>
        </a:p>
      </dgm:t>
    </dgm:pt>
    <dgm:pt modelId="{21D75529-12AE-4703-9D65-74F6F43422D4}">
      <dgm:prSet/>
      <dgm:spPr/>
      <dgm:t>
        <a:bodyPr/>
        <a:lstStyle/>
        <a:p>
          <a:r>
            <a:rPr lang="en-US" dirty="0"/>
            <a:t>Hi-Desert Medical Center - Acute Ready</a:t>
          </a:r>
        </a:p>
      </dgm:t>
    </dgm:pt>
    <dgm:pt modelId="{73B7222C-AB6E-45BE-8F45-344447393D3A}" type="parTrans" cxnId="{3DB918EC-9AED-461D-882F-0BE2624FD439}">
      <dgm:prSet/>
      <dgm:spPr/>
      <dgm:t>
        <a:bodyPr/>
        <a:lstStyle/>
        <a:p>
          <a:endParaRPr lang="en-US"/>
        </a:p>
      </dgm:t>
    </dgm:pt>
    <dgm:pt modelId="{41809C47-A821-4F7F-B398-DF67A8648318}" type="sibTrans" cxnId="{3DB918EC-9AED-461D-882F-0BE2624FD439}">
      <dgm:prSet/>
      <dgm:spPr/>
      <dgm:t>
        <a:bodyPr/>
        <a:lstStyle/>
        <a:p>
          <a:endParaRPr lang="en-US"/>
        </a:p>
      </dgm:t>
    </dgm:pt>
    <dgm:pt modelId="{BFB2B779-26AC-4AA5-B663-D90DD3FE026C}" type="pres">
      <dgm:prSet presAssocID="{D7276796-34A9-43FE-BB60-8B77B961871B}" presName="diagram" presStyleCnt="0">
        <dgm:presLayoutVars>
          <dgm:dir/>
          <dgm:resizeHandles val="exact"/>
        </dgm:presLayoutVars>
      </dgm:prSet>
      <dgm:spPr/>
    </dgm:pt>
    <dgm:pt modelId="{7CA2C47E-8F65-4993-9548-4B3A9074F6CE}" type="pres">
      <dgm:prSet presAssocID="{2DA4CEC6-3054-4572-A138-1846C4411FC4}" presName="node" presStyleLbl="node1" presStyleIdx="0" presStyleCnt="11">
        <dgm:presLayoutVars>
          <dgm:bulletEnabled val="1"/>
        </dgm:presLayoutVars>
      </dgm:prSet>
      <dgm:spPr/>
    </dgm:pt>
    <dgm:pt modelId="{BB401BF3-1421-48B7-9DDD-6B9BF306BDC2}" type="pres">
      <dgm:prSet presAssocID="{B8DC71C6-0128-4583-A7AF-BF07782871A5}" presName="sibTrans" presStyleCnt="0"/>
      <dgm:spPr/>
    </dgm:pt>
    <dgm:pt modelId="{4C1CFCCC-9594-4228-9BB1-7A7684E965E6}" type="pres">
      <dgm:prSet presAssocID="{22E55EA7-0E2E-438A-AFE5-7FB8213E77CE}" presName="node" presStyleLbl="node1" presStyleIdx="1" presStyleCnt="11">
        <dgm:presLayoutVars>
          <dgm:bulletEnabled val="1"/>
        </dgm:presLayoutVars>
      </dgm:prSet>
      <dgm:spPr/>
    </dgm:pt>
    <dgm:pt modelId="{9A742E68-7FED-4A11-967A-5079A0151BA5}" type="pres">
      <dgm:prSet presAssocID="{1DBA8989-2FE3-4C7A-81DA-BA789F0C4C4F}" presName="sibTrans" presStyleCnt="0"/>
      <dgm:spPr/>
    </dgm:pt>
    <dgm:pt modelId="{6746FBCA-DD07-44DB-B9F1-A2E46D68A366}" type="pres">
      <dgm:prSet presAssocID="{ECBF1479-511F-4DF6-953E-A04C214A8DE6}" presName="node" presStyleLbl="node1" presStyleIdx="2" presStyleCnt="11">
        <dgm:presLayoutVars>
          <dgm:bulletEnabled val="1"/>
        </dgm:presLayoutVars>
      </dgm:prSet>
      <dgm:spPr/>
    </dgm:pt>
    <dgm:pt modelId="{4CAE0FCC-0258-4F59-AE7A-758C436535DB}" type="pres">
      <dgm:prSet presAssocID="{82C30A29-A53C-48B3-B8B1-1E64C39050A4}" presName="sibTrans" presStyleCnt="0"/>
      <dgm:spPr/>
    </dgm:pt>
    <dgm:pt modelId="{9B791188-5A21-4FD9-A9AB-E615851EDC6E}" type="pres">
      <dgm:prSet presAssocID="{0C1D8AF4-4D71-471E-B18A-F8012F7652FA}" presName="node" presStyleLbl="node1" presStyleIdx="3" presStyleCnt="11">
        <dgm:presLayoutVars>
          <dgm:bulletEnabled val="1"/>
        </dgm:presLayoutVars>
      </dgm:prSet>
      <dgm:spPr/>
    </dgm:pt>
    <dgm:pt modelId="{5F3880E9-1D9C-44E4-B676-C4CA49A2BE2C}" type="pres">
      <dgm:prSet presAssocID="{965C3B47-3F71-46DE-B375-F0C26B6A2F40}" presName="sibTrans" presStyleCnt="0"/>
      <dgm:spPr/>
    </dgm:pt>
    <dgm:pt modelId="{84F6D06C-B4A8-47A5-975C-9C00FCD112E6}" type="pres">
      <dgm:prSet presAssocID="{BD9B8CB6-D8E6-41B3-8DDB-FB3F4870F401}" presName="node" presStyleLbl="node1" presStyleIdx="4" presStyleCnt="11">
        <dgm:presLayoutVars>
          <dgm:bulletEnabled val="1"/>
        </dgm:presLayoutVars>
      </dgm:prSet>
      <dgm:spPr/>
    </dgm:pt>
    <dgm:pt modelId="{E8EFDA83-56FA-42FA-955F-64F0365755F0}" type="pres">
      <dgm:prSet presAssocID="{0D7676DF-0609-4FBC-AE53-DA48930854BE}" presName="sibTrans" presStyleCnt="0"/>
      <dgm:spPr/>
    </dgm:pt>
    <dgm:pt modelId="{159A32FF-9512-4385-ABE4-72BE3364EE58}" type="pres">
      <dgm:prSet presAssocID="{31A2A568-8230-4225-8286-9EB50D1E711B}" presName="node" presStyleLbl="node1" presStyleIdx="5" presStyleCnt="11">
        <dgm:presLayoutVars>
          <dgm:bulletEnabled val="1"/>
        </dgm:presLayoutVars>
      </dgm:prSet>
      <dgm:spPr/>
    </dgm:pt>
    <dgm:pt modelId="{EC48D524-6975-4495-AFB6-B896D5C4C61E}" type="pres">
      <dgm:prSet presAssocID="{7111F808-7C8E-484E-8CF1-3A528E240ABC}" presName="sibTrans" presStyleCnt="0"/>
      <dgm:spPr/>
    </dgm:pt>
    <dgm:pt modelId="{FE8AA6E6-F086-40BB-BB2D-08CF7370453E}" type="pres">
      <dgm:prSet presAssocID="{CE71F00A-F047-4518-B41E-D54ED785888E}" presName="node" presStyleLbl="node1" presStyleIdx="6" presStyleCnt="11">
        <dgm:presLayoutVars>
          <dgm:bulletEnabled val="1"/>
        </dgm:presLayoutVars>
      </dgm:prSet>
      <dgm:spPr/>
    </dgm:pt>
    <dgm:pt modelId="{0BC7D8A6-27E2-469F-9083-1D2E919F1090}" type="pres">
      <dgm:prSet presAssocID="{F3155CAC-88E6-425F-A16C-153E8303A64D}" presName="sibTrans" presStyleCnt="0"/>
      <dgm:spPr/>
    </dgm:pt>
    <dgm:pt modelId="{E10926FB-BFB1-4AC0-9F41-89388222E830}" type="pres">
      <dgm:prSet presAssocID="{6F8F7E1C-AA98-4861-BD93-F364C1F3B63C}" presName="node" presStyleLbl="node1" presStyleIdx="7" presStyleCnt="11">
        <dgm:presLayoutVars>
          <dgm:bulletEnabled val="1"/>
        </dgm:presLayoutVars>
      </dgm:prSet>
      <dgm:spPr/>
    </dgm:pt>
    <dgm:pt modelId="{AEF873A7-1F50-4F92-BF23-44DDADECEC71}" type="pres">
      <dgm:prSet presAssocID="{9712BB5F-886A-4308-B964-C29EA8AAA87B}" presName="sibTrans" presStyleCnt="0"/>
      <dgm:spPr/>
    </dgm:pt>
    <dgm:pt modelId="{F1A39B37-CB7C-4B24-B614-9690104246A6}" type="pres">
      <dgm:prSet presAssocID="{EC8CDC77-6FBA-4F26-9DB5-64537E39D79C}" presName="node" presStyleLbl="node1" presStyleIdx="8" presStyleCnt="11">
        <dgm:presLayoutVars>
          <dgm:bulletEnabled val="1"/>
        </dgm:presLayoutVars>
      </dgm:prSet>
      <dgm:spPr/>
    </dgm:pt>
    <dgm:pt modelId="{0DA39133-2731-479A-8D79-C699268F2B29}" type="pres">
      <dgm:prSet presAssocID="{4E335535-B85D-43F8-93FE-683B1D5F006D}" presName="sibTrans" presStyleCnt="0"/>
      <dgm:spPr/>
    </dgm:pt>
    <dgm:pt modelId="{5E3D7BA6-3332-4DF4-9B16-F98519DFD95E}" type="pres">
      <dgm:prSet presAssocID="{0A7E06B0-77D8-4E0A-9A00-B2095762F0B9}" presName="node" presStyleLbl="node1" presStyleIdx="9" presStyleCnt="11">
        <dgm:presLayoutVars>
          <dgm:bulletEnabled val="1"/>
        </dgm:presLayoutVars>
      </dgm:prSet>
      <dgm:spPr/>
    </dgm:pt>
    <dgm:pt modelId="{9FA2B6EB-0BF7-4D4E-AFAB-7DB19962A781}" type="pres">
      <dgm:prSet presAssocID="{FAA80772-CC65-48C7-B96B-B94D644CE9C5}" presName="sibTrans" presStyleCnt="0"/>
      <dgm:spPr/>
    </dgm:pt>
    <dgm:pt modelId="{21F21098-E5FB-43F0-8F49-90CDC87C2A70}" type="pres">
      <dgm:prSet presAssocID="{21D75529-12AE-4703-9D65-74F6F43422D4}" presName="node" presStyleLbl="node1" presStyleIdx="10" presStyleCnt="11">
        <dgm:presLayoutVars>
          <dgm:bulletEnabled val="1"/>
        </dgm:presLayoutVars>
      </dgm:prSet>
      <dgm:spPr/>
    </dgm:pt>
  </dgm:ptLst>
  <dgm:cxnLst>
    <dgm:cxn modelId="{7F5E1A24-0018-48D1-BC74-69721B290F2D}" type="presOf" srcId="{CE71F00A-F047-4518-B41E-D54ED785888E}" destId="{FE8AA6E6-F086-40BB-BB2D-08CF7370453E}" srcOrd="0" destOrd="0" presId="urn:microsoft.com/office/officeart/2005/8/layout/default"/>
    <dgm:cxn modelId="{77DFBD27-A9CB-4693-97DB-087CF6810DA6}" type="presOf" srcId="{0C1D8AF4-4D71-471E-B18A-F8012F7652FA}" destId="{9B791188-5A21-4FD9-A9AB-E615851EDC6E}" srcOrd="0" destOrd="0" presId="urn:microsoft.com/office/officeart/2005/8/layout/default"/>
    <dgm:cxn modelId="{38C1962B-A31E-483A-B8CC-653FE6D17788}" type="presOf" srcId="{22E55EA7-0E2E-438A-AFE5-7FB8213E77CE}" destId="{4C1CFCCC-9594-4228-9BB1-7A7684E965E6}" srcOrd="0" destOrd="0" presId="urn:microsoft.com/office/officeart/2005/8/layout/default"/>
    <dgm:cxn modelId="{BF927E3A-9011-41FA-B99D-BBFEC283492C}" type="presOf" srcId="{6F8F7E1C-AA98-4861-BD93-F364C1F3B63C}" destId="{E10926FB-BFB1-4AC0-9F41-89388222E830}" srcOrd="0" destOrd="0" presId="urn:microsoft.com/office/officeart/2005/8/layout/default"/>
    <dgm:cxn modelId="{770BCC5B-45D8-4813-9869-BF1F2776EC2E}" srcId="{D7276796-34A9-43FE-BB60-8B77B961871B}" destId="{2DA4CEC6-3054-4572-A138-1846C4411FC4}" srcOrd="0" destOrd="0" parTransId="{224B52E4-1EBD-4C72-BF78-AA66563A4F4A}" sibTransId="{B8DC71C6-0128-4583-A7AF-BF07782871A5}"/>
    <dgm:cxn modelId="{138D0862-E751-4DA4-A59C-B1BE59ADBCB8}" srcId="{D7276796-34A9-43FE-BB60-8B77B961871B}" destId="{ECBF1479-511F-4DF6-953E-A04C214A8DE6}" srcOrd="2" destOrd="0" parTransId="{07F4EBB9-3633-4F3B-97D6-97C97E02E474}" sibTransId="{82C30A29-A53C-48B3-B8B1-1E64C39050A4}"/>
    <dgm:cxn modelId="{408E2046-B457-46E3-A759-D20995AAA814}" srcId="{D7276796-34A9-43FE-BB60-8B77B961871B}" destId="{0A7E06B0-77D8-4E0A-9A00-B2095762F0B9}" srcOrd="9" destOrd="0" parTransId="{F6900000-CEB6-4C1E-BAB7-60FEE5418793}" sibTransId="{FAA80772-CC65-48C7-B96B-B94D644CE9C5}"/>
    <dgm:cxn modelId="{AA141B4D-525B-4028-BCC5-23052DC82A59}" type="presOf" srcId="{2DA4CEC6-3054-4572-A138-1846C4411FC4}" destId="{7CA2C47E-8F65-4993-9548-4B3A9074F6CE}" srcOrd="0" destOrd="0" presId="urn:microsoft.com/office/officeart/2005/8/layout/default"/>
    <dgm:cxn modelId="{A1C19A6D-4687-4134-8444-48CE21FDB762}" srcId="{D7276796-34A9-43FE-BB60-8B77B961871B}" destId="{CE71F00A-F047-4518-B41E-D54ED785888E}" srcOrd="6" destOrd="0" parTransId="{C1CA7A56-3913-401F-A994-490E001F6813}" sibTransId="{F3155CAC-88E6-425F-A16C-153E8303A64D}"/>
    <dgm:cxn modelId="{A1FB6E71-96FA-440B-A9C1-BFF12CA0E44A}" type="presOf" srcId="{D7276796-34A9-43FE-BB60-8B77B961871B}" destId="{BFB2B779-26AC-4AA5-B663-D90DD3FE026C}" srcOrd="0" destOrd="0" presId="urn:microsoft.com/office/officeart/2005/8/layout/default"/>
    <dgm:cxn modelId="{26A27F71-93F9-4213-A81C-9851920C7CB8}" type="presOf" srcId="{0A7E06B0-77D8-4E0A-9A00-B2095762F0B9}" destId="{5E3D7BA6-3332-4DF4-9B16-F98519DFD95E}" srcOrd="0" destOrd="0" presId="urn:microsoft.com/office/officeart/2005/8/layout/default"/>
    <dgm:cxn modelId="{8C273258-107A-437A-BE35-4407CD632CA4}" type="presOf" srcId="{EC8CDC77-6FBA-4F26-9DB5-64537E39D79C}" destId="{F1A39B37-CB7C-4B24-B614-9690104246A6}" srcOrd="0" destOrd="0" presId="urn:microsoft.com/office/officeart/2005/8/layout/default"/>
    <dgm:cxn modelId="{B32E6091-DD93-4380-AC83-27654CC409A0}" srcId="{D7276796-34A9-43FE-BB60-8B77B961871B}" destId="{31A2A568-8230-4225-8286-9EB50D1E711B}" srcOrd="5" destOrd="0" parTransId="{1F7661CD-5B95-4AC6-87A0-546660E7D83C}" sibTransId="{7111F808-7C8E-484E-8CF1-3A528E240ABC}"/>
    <dgm:cxn modelId="{42FB3FA2-F651-4356-A802-AAFC16492DFB}" type="presOf" srcId="{BD9B8CB6-D8E6-41B3-8DDB-FB3F4870F401}" destId="{84F6D06C-B4A8-47A5-975C-9C00FCD112E6}" srcOrd="0" destOrd="0" presId="urn:microsoft.com/office/officeart/2005/8/layout/default"/>
    <dgm:cxn modelId="{6F5E4BA3-37D3-4A49-A850-49E1D1A71614}" type="presOf" srcId="{ECBF1479-511F-4DF6-953E-A04C214A8DE6}" destId="{6746FBCA-DD07-44DB-B9F1-A2E46D68A366}" srcOrd="0" destOrd="0" presId="urn:microsoft.com/office/officeart/2005/8/layout/default"/>
    <dgm:cxn modelId="{AE49D4A7-B310-4AD4-B9CE-02C24C207CE3}" srcId="{D7276796-34A9-43FE-BB60-8B77B961871B}" destId="{BD9B8CB6-D8E6-41B3-8DDB-FB3F4870F401}" srcOrd="4" destOrd="0" parTransId="{2E2B9404-F7FF-4D21-9063-6273429E9B32}" sibTransId="{0D7676DF-0609-4FBC-AE53-DA48930854BE}"/>
    <dgm:cxn modelId="{10F7E1AF-3234-4F1F-B94B-5D08F3AB7D34}" srcId="{D7276796-34A9-43FE-BB60-8B77B961871B}" destId="{EC8CDC77-6FBA-4F26-9DB5-64537E39D79C}" srcOrd="8" destOrd="0" parTransId="{540CB545-8026-4367-9E85-2EE2DB211928}" sibTransId="{4E335535-B85D-43F8-93FE-683B1D5F006D}"/>
    <dgm:cxn modelId="{795822B7-6DDE-446E-B2A5-FA4265939D4B}" srcId="{D7276796-34A9-43FE-BB60-8B77B961871B}" destId="{6F8F7E1C-AA98-4861-BD93-F364C1F3B63C}" srcOrd="7" destOrd="0" parTransId="{F5D7A0DA-B449-4922-9D6C-E90D28B1B6F9}" sibTransId="{9712BB5F-886A-4308-B964-C29EA8AAA87B}"/>
    <dgm:cxn modelId="{FD57B5BA-097A-46BD-B283-DF390372E779}" type="presOf" srcId="{31A2A568-8230-4225-8286-9EB50D1E711B}" destId="{159A32FF-9512-4385-ABE4-72BE3364EE58}" srcOrd="0" destOrd="0" presId="urn:microsoft.com/office/officeart/2005/8/layout/default"/>
    <dgm:cxn modelId="{DAB5BABD-4016-4AB3-893F-5FA8AD5DB5FD}" srcId="{D7276796-34A9-43FE-BB60-8B77B961871B}" destId="{22E55EA7-0E2E-438A-AFE5-7FB8213E77CE}" srcOrd="1" destOrd="0" parTransId="{4DFEC543-8514-4998-92D3-1715D5367FEA}" sibTransId="{1DBA8989-2FE3-4C7A-81DA-BA789F0C4C4F}"/>
    <dgm:cxn modelId="{6CD863C5-6378-405F-A024-1D016C7C15A2}" srcId="{D7276796-34A9-43FE-BB60-8B77B961871B}" destId="{0C1D8AF4-4D71-471E-B18A-F8012F7652FA}" srcOrd="3" destOrd="0" parTransId="{1A51E9A6-1BFC-43CA-947E-09F83D55F732}" sibTransId="{965C3B47-3F71-46DE-B375-F0C26B6A2F40}"/>
    <dgm:cxn modelId="{FCA469CF-3810-4112-8487-C435BC9569E3}" type="presOf" srcId="{21D75529-12AE-4703-9D65-74F6F43422D4}" destId="{21F21098-E5FB-43F0-8F49-90CDC87C2A70}" srcOrd="0" destOrd="0" presId="urn:microsoft.com/office/officeart/2005/8/layout/default"/>
    <dgm:cxn modelId="{3DB918EC-9AED-461D-882F-0BE2624FD439}" srcId="{D7276796-34A9-43FE-BB60-8B77B961871B}" destId="{21D75529-12AE-4703-9D65-74F6F43422D4}" srcOrd="10" destOrd="0" parTransId="{73B7222C-AB6E-45BE-8F45-344447393D3A}" sibTransId="{41809C47-A821-4F7F-B398-DF67A8648318}"/>
    <dgm:cxn modelId="{736728ED-21C5-4550-B7C9-4DA3628D9E7E}" type="presParOf" srcId="{BFB2B779-26AC-4AA5-B663-D90DD3FE026C}" destId="{7CA2C47E-8F65-4993-9548-4B3A9074F6CE}" srcOrd="0" destOrd="0" presId="urn:microsoft.com/office/officeart/2005/8/layout/default"/>
    <dgm:cxn modelId="{EC08253E-3BC1-477C-99EC-9CD1086CC47F}" type="presParOf" srcId="{BFB2B779-26AC-4AA5-B663-D90DD3FE026C}" destId="{BB401BF3-1421-48B7-9DDD-6B9BF306BDC2}" srcOrd="1" destOrd="0" presId="urn:microsoft.com/office/officeart/2005/8/layout/default"/>
    <dgm:cxn modelId="{E9F00C81-C007-45AE-8549-DD936A9645B4}" type="presParOf" srcId="{BFB2B779-26AC-4AA5-B663-D90DD3FE026C}" destId="{4C1CFCCC-9594-4228-9BB1-7A7684E965E6}" srcOrd="2" destOrd="0" presId="urn:microsoft.com/office/officeart/2005/8/layout/default"/>
    <dgm:cxn modelId="{BB2A2417-ECD7-40CB-8E3D-21ACFB8DE793}" type="presParOf" srcId="{BFB2B779-26AC-4AA5-B663-D90DD3FE026C}" destId="{9A742E68-7FED-4A11-967A-5079A0151BA5}" srcOrd="3" destOrd="0" presId="urn:microsoft.com/office/officeart/2005/8/layout/default"/>
    <dgm:cxn modelId="{14731B8D-BBA1-4DF7-9C9A-B2BDA78BB1B6}" type="presParOf" srcId="{BFB2B779-26AC-4AA5-B663-D90DD3FE026C}" destId="{6746FBCA-DD07-44DB-B9F1-A2E46D68A366}" srcOrd="4" destOrd="0" presId="urn:microsoft.com/office/officeart/2005/8/layout/default"/>
    <dgm:cxn modelId="{09AD1C6B-9F98-4D16-9914-EF2581A236F4}" type="presParOf" srcId="{BFB2B779-26AC-4AA5-B663-D90DD3FE026C}" destId="{4CAE0FCC-0258-4F59-AE7A-758C436535DB}" srcOrd="5" destOrd="0" presId="urn:microsoft.com/office/officeart/2005/8/layout/default"/>
    <dgm:cxn modelId="{3F2F26C9-AAD0-4792-859D-6F6505D901C7}" type="presParOf" srcId="{BFB2B779-26AC-4AA5-B663-D90DD3FE026C}" destId="{9B791188-5A21-4FD9-A9AB-E615851EDC6E}" srcOrd="6" destOrd="0" presId="urn:microsoft.com/office/officeart/2005/8/layout/default"/>
    <dgm:cxn modelId="{D49B151D-0E0A-4C83-9B33-CAC306FD15B5}" type="presParOf" srcId="{BFB2B779-26AC-4AA5-B663-D90DD3FE026C}" destId="{5F3880E9-1D9C-44E4-B676-C4CA49A2BE2C}" srcOrd="7" destOrd="0" presId="urn:microsoft.com/office/officeart/2005/8/layout/default"/>
    <dgm:cxn modelId="{736AC793-6E12-42E2-A730-AFA25DA0FA6A}" type="presParOf" srcId="{BFB2B779-26AC-4AA5-B663-D90DD3FE026C}" destId="{84F6D06C-B4A8-47A5-975C-9C00FCD112E6}" srcOrd="8" destOrd="0" presId="urn:microsoft.com/office/officeart/2005/8/layout/default"/>
    <dgm:cxn modelId="{2C433302-954F-40E8-9BB5-139004888556}" type="presParOf" srcId="{BFB2B779-26AC-4AA5-B663-D90DD3FE026C}" destId="{E8EFDA83-56FA-42FA-955F-64F0365755F0}" srcOrd="9" destOrd="0" presId="urn:microsoft.com/office/officeart/2005/8/layout/default"/>
    <dgm:cxn modelId="{0FCF6D88-65BE-4207-879C-CACA6B37396C}" type="presParOf" srcId="{BFB2B779-26AC-4AA5-B663-D90DD3FE026C}" destId="{159A32FF-9512-4385-ABE4-72BE3364EE58}" srcOrd="10" destOrd="0" presId="urn:microsoft.com/office/officeart/2005/8/layout/default"/>
    <dgm:cxn modelId="{E9E2E586-44C0-46EC-8032-8A82B4B36CD6}" type="presParOf" srcId="{BFB2B779-26AC-4AA5-B663-D90DD3FE026C}" destId="{EC48D524-6975-4495-AFB6-B896D5C4C61E}" srcOrd="11" destOrd="0" presId="urn:microsoft.com/office/officeart/2005/8/layout/default"/>
    <dgm:cxn modelId="{2D76D3E2-9FEC-4891-84BA-98FA8174DE86}" type="presParOf" srcId="{BFB2B779-26AC-4AA5-B663-D90DD3FE026C}" destId="{FE8AA6E6-F086-40BB-BB2D-08CF7370453E}" srcOrd="12" destOrd="0" presId="urn:microsoft.com/office/officeart/2005/8/layout/default"/>
    <dgm:cxn modelId="{E22E0A7D-4D73-4AEB-9EC9-F80528BC9365}" type="presParOf" srcId="{BFB2B779-26AC-4AA5-B663-D90DD3FE026C}" destId="{0BC7D8A6-27E2-469F-9083-1D2E919F1090}" srcOrd="13" destOrd="0" presId="urn:microsoft.com/office/officeart/2005/8/layout/default"/>
    <dgm:cxn modelId="{40BC046E-FF67-4F3F-AE08-239B35703E69}" type="presParOf" srcId="{BFB2B779-26AC-4AA5-B663-D90DD3FE026C}" destId="{E10926FB-BFB1-4AC0-9F41-89388222E830}" srcOrd="14" destOrd="0" presId="urn:microsoft.com/office/officeart/2005/8/layout/default"/>
    <dgm:cxn modelId="{0D27D84B-B79B-4905-86AD-D9E512EB3F0D}" type="presParOf" srcId="{BFB2B779-26AC-4AA5-B663-D90DD3FE026C}" destId="{AEF873A7-1F50-4F92-BF23-44DDADECEC71}" srcOrd="15" destOrd="0" presId="urn:microsoft.com/office/officeart/2005/8/layout/default"/>
    <dgm:cxn modelId="{096E6065-A68A-42B7-A176-501AC104ACCB}" type="presParOf" srcId="{BFB2B779-26AC-4AA5-B663-D90DD3FE026C}" destId="{F1A39B37-CB7C-4B24-B614-9690104246A6}" srcOrd="16" destOrd="0" presId="urn:microsoft.com/office/officeart/2005/8/layout/default"/>
    <dgm:cxn modelId="{99012CEE-B1C1-4B8F-9DA3-1FEFDAF493C2}" type="presParOf" srcId="{BFB2B779-26AC-4AA5-B663-D90DD3FE026C}" destId="{0DA39133-2731-479A-8D79-C699268F2B29}" srcOrd="17" destOrd="0" presId="urn:microsoft.com/office/officeart/2005/8/layout/default"/>
    <dgm:cxn modelId="{93F77207-1399-4E4C-91DE-EBD155D979D9}" type="presParOf" srcId="{BFB2B779-26AC-4AA5-B663-D90DD3FE026C}" destId="{5E3D7BA6-3332-4DF4-9B16-F98519DFD95E}" srcOrd="18" destOrd="0" presId="urn:microsoft.com/office/officeart/2005/8/layout/default"/>
    <dgm:cxn modelId="{2D85E989-A564-4D5D-8E73-5800CBC7844A}" type="presParOf" srcId="{BFB2B779-26AC-4AA5-B663-D90DD3FE026C}" destId="{9FA2B6EB-0BF7-4D4E-AFAB-7DB19962A781}" srcOrd="19" destOrd="0" presId="urn:microsoft.com/office/officeart/2005/8/layout/default"/>
    <dgm:cxn modelId="{2502F115-7305-41A1-B8E0-2F61D8E0E02D}" type="presParOf" srcId="{BFB2B779-26AC-4AA5-B663-D90DD3FE026C}" destId="{21F21098-E5FB-43F0-8F49-90CDC87C2A70}" srcOrd="2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4473E37-77FD-4D00-B375-19199F07FE40}"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951539D8-E264-423E-AF8E-BA552E6E4135}">
      <dgm:prSet/>
      <dgm:spPr/>
      <dgm:t>
        <a:bodyPr/>
        <a:lstStyle/>
        <a:p>
          <a:r>
            <a:rPr lang="en-US"/>
            <a:t>If the patient arrived at the referral hospital by EMS the referral hospital ED Physician may request transport unit to remain with patient for </a:t>
          </a:r>
          <a:r>
            <a:rPr lang="en-US" i="1"/>
            <a:t>minimal stabilization </a:t>
          </a:r>
          <a:r>
            <a:rPr lang="en-US"/>
            <a:t>and transport immediately to the appropriate Specialty Care Center.</a:t>
          </a:r>
        </a:p>
      </dgm:t>
    </dgm:pt>
    <dgm:pt modelId="{8FEE2E3E-E2C5-47BB-8006-7451F030761B}" type="parTrans" cxnId="{64CD5302-BA07-4F42-8903-17A593343350}">
      <dgm:prSet/>
      <dgm:spPr/>
      <dgm:t>
        <a:bodyPr/>
        <a:lstStyle/>
        <a:p>
          <a:endParaRPr lang="en-US"/>
        </a:p>
      </dgm:t>
    </dgm:pt>
    <dgm:pt modelId="{5367CE15-BD13-4F21-8A39-795ACACF78E6}" type="sibTrans" cxnId="{64CD5302-BA07-4F42-8903-17A593343350}">
      <dgm:prSet/>
      <dgm:spPr/>
      <dgm:t>
        <a:bodyPr/>
        <a:lstStyle/>
        <a:p>
          <a:endParaRPr lang="en-US"/>
        </a:p>
      </dgm:t>
    </dgm:pt>
    <dgm:pt modelId="{77AD16A7-6124-4753-932D-C7DD02E635B0}">
      <dgm:prSet/>
      <dgm:spPr/>
      <dgm:t>
        <a:bodyPr/>
        <a:lstStyle/>
        <a:p>
          <a:r>
            <a:rPr lang="en-US"/>
            <a:t>The referral hospital may consider sending a Physician or Nurse with transport unit if deemed necessary due to patient condition or scope of practice</a:t>
          </a:r>
        </a:p>
      </dgm:t>
    </dgm:pt>
    <dgm:pt modelId="{35680A76-247B-4B36-929C-99E39DD74D6E}" type="parTrans" cxnId="{70EE3D51-DD31-452F-937B-4B69BD26F11D}">
      <dgm:prSet/>
      <dgm:spPr/>
      <dgm:t>
        <a:bodyPr/>
        <a:lstStyle/>
        <a:p>
          <a:endParaRPr lang="en-US"/>
        </a:p>
      </dgm:t>
    </dgm:pt>
    <dgm:pt modelId="{5CC7F02C-D86F-4277-B735-858BF0BBC2F7}" type="sibTrans" cxnId="{70EE3D51-DD31-452F-937B-4B69BD26F11D}">
      <dgm:prSet/>
      <dgm:spPr/>
      <dgm:t>
        <a:bodyPr/>
        <a:lstStyle/>
        <a:p>
          <a:endParaRPr lang="en-US"/>
        </a:p>
      </dgm:t>
    </dgm:pt>
    <dgm:pt modelId="{00C91261-8658-4DFB-AB09-B1BCB51CAC52}" type="pres">
      <dgm:prSet presAssocID="{84473E37-77FD-4D00-B375-19199F07FE40}" presName="outerComposite" presStyleCnt="0">
        <dgm:presLayoutVars>
          <dgm:chMax val="5"/>
          <dgm:dir/>
          <dgm:resizeHandles val="exact"/>
        </dgm:presLayoutVars>
      </dgm:prSet>
      <dgm:spPr/>
    </dgm:pt>
    <dgm:pt modelId="{3C8BD440-3DB9-485E-83C0-556C56B53A75}" type="pres">
      <dgm:prSet presAssocID="{84473E37-77FD-4D00-B375-19199F07FE40}" presName="dummyMaxCanvas" presStyleCnt="0">
        <dgm:presLayoutVars/>
      </dgm:prSet>
      <dgm:spPr/>
    </dgm:pt>
    <dgm:pt modelId="{8853637B-7CC3-4AFD-AC7C-CF2DF55B85C6}" type="pres">
      <dgm:prSet presAssocID="{84473E37-77FD-4D00-B375-19199F07FE40}" presName="TwoNodes_1" presStyleLbl="node1" presStyleIdx="0" presStyleCnt="2">
        <dgm:presLayoutVars>
          <dgm:bulletEnabled val="1"/>
        </dgm:presLayoutVars>
      </dgm:prSet>
      <dgm:spPr/>
    </dgm:pt>
    <dgm:pt modelId="{1F41CD00-B347-441C-B167-F1602C30A4AB}" type="pres">
      <dgm:prSet presAssocID="{84473E37-77FD-4D00-B375-19199F07FE40}" presName="TwoNodes_2" presStyleLbl="node1" presStyleIdx="1" presStyleCnt="2">
        <dgm:presLayoutVars>
          <dgm:bulletEnabled val="1"/>
        </dgm:presLayoutVars>
      </dgm:prSet>
      <dgm:spPr/>
    </dgm:pt>
    <dgm:pt modelId="{3DE32A6F-BEC0-4DC3-94E6-8EC4766AE42E}" type="pres">
      <dgm:prSet presAssocID="{84473E37-77FD-4D00-B375-19199F07FE40}" presName="TwoConn_1-2" presStyleLbl="fgAccFollowNode1" presStyleIdx="0" presStyleCnt="1">
        <dgm:presLayoutVars>
          <dgm:bulletEnabled val="1"/>
        </dgm:presLayoutVars>
      </dgm:prSet>
      <dgm:spPr/>
    </dgm:pt>
    <dgm:pt modelId="{E9727462-3A6C-412D-910A-0BA4DB0B7B02}" type="pres">
      <dgm:prSet presAssocID="{84473E37-77FD-4D00-B375-19199F07FE40}" presName="TwoNodes_1_text" presStyleLbl="node1" presStyleIdx="1" presStyleCnt="2">
        <dgm:presLayoutVars>
          <dgm:bulletEnabled val="1"/>
        </dgm:presLayoutVars>
      </dgm:prSet>
      <dgm:spPr/>
    </dgm:pt>
    <dgm:pt modelId="{A32CCECC-14DB-4521-8EAD-54F745CA5420}" type="pres">
      <dgm:prSet presAssocID="{84473E37-77FD-4D00-B375-19199F07FE40}" presName="TwoNodes_2_text" presStyleLbl="node1" presStyleIdx="1" presStyleCnt="2">
        <dgm:presLayoutVars>
          <dgm:bulletEnabled val="1"/>
        </dgm:presLayoutVars>
      </dgm:prSet>
      <dgm:spPr/>
    </dgm:pt>
  </dgm:ptLst>
  <dgm:cxnLst>
    <dgm:cxn modelId="{64CD5302-BA07-4F42-8903-17A593343350}" srcId="{84473E37-77FD-4D00-B375-19199F07FE40}" destId="{951539D8-E264-423E-AF8E-BA552E6E4135}" srcOrd="0" destOrd="0" parTransId="{8FEE2E3E-E2C5-47BB-8006-7451F030761B}" sibTransId="{5367CE15-BD13-4F21-8A39-795ACACF78E6}"/>
    <dgm:cxn modelId="{7344D00E-ABE4-40F3-B8A2-82CA8BDE0465}" type="presOf" srcId="{77AD16A7-6124-4753-932D-C7DD02E635B0}" destId="{A32CCECC-14DB-4521-8EAD-54F745CA5420}" srcOrd="1" destOrd="0" presId="urn:microsoft.com/office/officeart/2005/8/layout/vProcess5"/>
    <dgm:cxn modelId="{27748116-A612-4253-B8AE-DB9ECB0D5E7C}" type="presOf" srcId="{77AD16A7-6124-4753-932D-C7DD02E635B0}" destId="{1F41CD00-B347-441C-B167-F1602C30A4AB}" srcOrd="0" destOrd="0" presId="urn:microsoft.com/office/officeart/2005/8/layout/vProcess5"/>
    <dgm:cxn modelId="{7AF7EA61-76D7-4BDC-812B-5C52DC84B46C}" type="presOf" srcId="{951539D8-E264-423E-AF8E-BA552E6E4135}" destId="{E9727462-3A6C-412D-910A-0BA4DB0B7B02}" srcOrd="1" destOrd="0" presId="urn:microsoft.com/office/officeart/2005/8/layout/vProcess5"/>
    <dgm:cxn modelId="{06161044-8D32-4B95-81B9-F732438023FE}" type="presOf" srcId="{951539D8-E264-423E-AF8E-BA552E6E4135}" destId="{8853637B-7CC3-4AFD-AC7C-CF2DF55B85C6}" srcOrd="0" destOrd="0" presId="urn:microsoft.com/office/officeart/2005/8/layout/vProcess5"/>
    <dgm:cxn modelId="{70EE3D51-DD31-452F-937B-4B69BD26F11D}" srcId="{84473E37-77FD-4D00-B375-19199F07FE40}" destId="{77AD16A7-6124-4753-932D-C7DD02E635B0}" srcOrd="1" destOrd="0" parTransId="{35680A76-247B-4B36-929C-99E39DD74D6E}" sibTransId="{5CC7F02C-D86F-4277-B735-858BF0BBC2F7}"/>
    <dgm:cxn modelId="{0CB6F877-656C-4A5E-A571-36C9A01E62F4}" type="presOf" srcId="{84473E37-77FD-4D00-B375-19199F07FE40}" destId="{00C91261-8658-4DFB-AB09-B1BCB51CAC52}" srcOrd="0" destOrd="0" presId="urn:microsoft.com/office/officeart/2005/8/layout/vProcess5"/>
    <dgm:cxn modelId="{323DAF93-B3D5-457F-92BA-57AB80176C52}" type="presOf" srcId="{5367CE15-BD13-4F21-8A39-795ACACF78E6}" destId="{3DE32A6F-BEC0-4DC3-94E6-8EC4766AE42E}" srcOrd="0" destOrd="0" presId="urn:microsoft.com/office/officeart/2005/8/layout/vProcess5"/>
    <dgm:cxn modelId="{06788EE2-FF36-40B3-B543-F9F8368CA877}" type="presParOf" srcId="{00C91261-8658-4DFB-AB09-B1BCB51CAC52}" destId="{3C8BD440-3DB9-485E-83C0-556C56B53A75}" srcOrd="0" destOrd="0" presId="urn:microsoft.com/office/officeart/2005/8/layout/vProcess5"/>
    <dgm:cxn modelId="{D8B26D5C-FB58-4CA6-8A35-1F37A0F38379}" type="presParOf" srcId="{00C91261-8658-4DFB-AB09-B1BCB51CAC52}" destId="{8853637B-7CC3-4AFD-AC7C-CF2DF55B85C6}" srcOrd="1" destOrd="0" presId="urn:microsoft.com/office/officeart/2005/8/layout/vProcess5"/>
    <dgm:cxn modelId="{49F95283-CF85-4D47-8C73-6CF8C7A465DE}" type="presParOf" srcId="{00C91261-8658-4DFB-AB09-B1BCB51CAC52}" destId="{1F41CD00-B347-441C-B167-F1602C30A4AB}" srcOrd="2" destOrd="0" presId="urn:microsoft.com/office/officeart/2005/8/layout/vProcess5"/>
    <dgm:cxn modelId="{E29BE01C-8082-4728-ACBC-C1BED634EADD}" type="presParOf" srcId="{00C91261-8658-4DFB-AB09-B1BCB51CAC52}" destId="{3DE32A6F-BEC0-4DC3-94E6-8EC4766AE42E}" srcOrd="3" destOrd="0" presId="urn:microsoft.com/office/officeart/2005/8/layout/vProcess5"/>
    <dgm:cxn modelId="{8909B5A0-83F4-424C-8CFB-5C0BD21EFC84}" type="presParOf" srcId="{00C91261-8658-4DFB-AB09-B1BCB51CAC52}" destId="{E9727462-3A6C-412D-910A-0BA4DB0B7B02}" srcOrd="4" destOrd="0" presId="urn:microsoft.com/office/officeart/2005/8/layout/vProcess5"/>
    <dgm:cxn modelId="{E0C601A4-1594-4DA9-AA16-8EA2425A20BA}" type="presParOf" srcId="{00C91261-8658-4DFB-AB09-B1BCB51CAC52}" destId="{A32CCECC-14DB-4521-8EAD-54F745CA5420}" srcOrd="5"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73808D9-23FE-40F6-AF98-4719E4906DFC}"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8F6B30E2-B13B-408A-BF93-4D7C65DD56F1}">
      <dgm:prSet/>
      <dgm:spPr/>
      <dgm:t>
        <a:bodyPr/>
        <a:lstStyle/>
        <a:p>
          <a:r>
            <a:rPr lang="en-US"/>
            <a:t># 9010 Continuation of Care</a:t>
          </a:r>
        </a:p>
      </dgm:t>
    </dgm:pt>
    <dgm:pt modelId="{E02F951A-2BB2-4F36-96EB-FE41DFDE6CD9}" type="parTrans" cxnId="{B09FFC05-0DD2-41D6-AEE8-6E65BCF82E99}">
      <dgm:prSet/>
      <dgm:spPr/>
      <dgm:t>
        <a:bodyPr/>
        <a:lstStyle/>
        <a:p>
          <a:endParaRPr lang="en-US"/>
        </a:p>
      </dgm:t>
    </dgm:pt>
    <dgm:pt modelId="{ED3310D0-7AE3-41AA-BB20-12986231429B}" type="sibTrans" cxnId="{B09FFC05-0DD2-41D6-AEE8-6E65BCF82E99}">
      <dgm:prSet/>
      <dgm:spPr/>
      <dgm:t>
        <a:bodyPr/>
        <a:lstStyle/>
        <a:p>
          <a:endParaRPr lang="en-US"/>
        </a:p>
      </dgm:t>
    </dgm:pt>
    <dgm:pt modelId="{F68A0F01-4E73-4AB1-885E-62EF43DEC888}">
      <dgm:prSet/>
      <dgm:spPr/>
      <dgm:t>
        <a:bodyPr/>
        <a:lstStyle/>
        <a:p>
          <a:r>
            <a:rPr lang="en-US"/>
            <a:t>#9030 Destination</a:t>
          </a:r>
        </a:p>
      </dgm:t>
    </dgm:pt>
    <dgm:pt modelId="{D3A9C088-E25D-419F-8101-CD4E744C36B9}" type="parTrans" cxnId="{A359221E-BBEB-415C-9116-21D4D367CF9F}">
      <dgm:prSet/>
      <dgm:spPr/>
      <dgm:t>
        <a:bodyPr/>
        <a:lstStyle/>
        <a:p>
          <a:endParaRPr lang="en-US"/>
        </a:p>
      </dgm:t>
    </dgm:pt>
    <dgm:pt modelId="{DC5E0785-D39C-4161-892E-7B4C1FF3B851}" type="sibTrans" cxnId="{A359221E-BBEB-415C-9116-21D4D367CF9F}">
      <dgm:prSet/>
      <dgm:spPr/>
      <dgm:t>
        <a:bodyPr/>
        <a:lstStyle/>
        <a:p>
          <a:endParaRPr lang="en-US"/>
        </a:p>
      </dgm:t>
    </dgm:pt>
    <dgm:pt modelId="{DA3DBFE2-9368-4D3D-BCA9-C5F75C9891D3}">
      <dgm:prSet/>
      <dgm:spPr/>
      <dgm:t>
        <a:bodyPr/>
        <a:lstStyle/>
        <a:p>
          <a:r>
            <a:rPr lang="en-US"/>
            <a:t>#9040 Trauma Triage Criteria</a:t>
          </a:r>
        </a:p>
      </dgm:t>
    </dgm:pt>
    <dgm:pt modelId="{E84E81A8-2C8C-4626-953B-66E05FFC0ECC}" type="parTrans" cxnId="{298E5131-7658-4A54-942D-982799952235}">
      <dgm:prSet/>
      <dgm:spPr/>
      <dgm:t>
        <a:bodyPr/>
        <a:lstStyle/>
        <a:p>
          <a:endParaRPr lang="en-US"/>
        </a:p>
      </dgm:t>
    </dgm:pt>
    <dgm:pt modelId="{3B34A3C0-31EA-488E-810B-3EA4EB598015}" type="sibTrans" cxnId="{298E5131-7658-4A54-942D-982799952235}">
      <dgm:prSet/>
      <dgm:spPr/>
      <dgm:t>
        <a:bodyPr/>
        <a:lstStyle/>
        <a:p>
          <a:endParaRPr lang="en-US"/>
        </a:p>
      </dgm:t>
    </dgm:pt>
    <dgm:pt modelId="{0C920CB7-8C4A-4230-9D9E-0B3B2114ED21}">
      <dgm:prSet/>
      <dgm:spPr/>
      <dgm:t>
        <a:bodyPr/>
        <a:lstStyle/>
        <a:p>
          <a:r>
            <a:rPr lang="en-US"/>
            <a:t>#14230 Suspected Acute Myocardial Infarction</a:t>
          </a:r>
        </a:p>
      </dgm:t>
    </dgm:pt>
    <dgm:pt modelId="{13B16607-7522-42B0-BFA4-E5D861968D79}" type="parTrans" cxnId="{41934AE2-9BCF-467D-8B27-BE19B0EE311D}">
      <dgm:prSet/>
      <dgm:spPr/>
      <dgm:t>
        <a:bodyPr/>
        <a:lstStyle/>
        <a:p>
          <a:endParaRPr lang="en-US"/>
        </a:p>
      </dgm:t>
    </dgm:pt>
    <dgm:pt modelId="{7BAC51D0-5781-4C99-9528-8F6A56E55C04}" type="sibTrans" cxnId="{41934AE2-9BCF-467D-8B27-BE19B0EE311D}">
      <dgm:prSet/>
      <dgm:spPr/>
      <dgm:t>
        <a:bodyPr/>
        <a:lstStyle/>
        <a:p>
          <a:endParaRPr lang="en-US"/>
        </a:p>
      </dgm:t>
    </dgm:pt>
    <dgm:pt modelId="{EAAE6586-D5FA-4DA3-A7A3-83B4432CE777}">
      <dgm:prSet/>
      <dgm:spPr/>
      <dgm:t>
        <a:bodyPr/>
        <a:lstStyle/>
        <a:p>
          <a:r>
            <a:rPr lang="en-US"/>
            <a:t>#14080 Stroke Treatment-Adult</a:t>
          </a:r>
        </a:p>
      </dgm:t>
    </dgm:pt>
    <dgm:pt modelId="{6C19A2CC-050E-4A44-B98F-16E9BC587B3C}" type="parTrans" cxnId="{C6188484-A8A0-4CC6-BCD8-CDAAC7EC7F4C}">
      <dgm:prSet/>
      <dgm:spPr/>
      <dgm:t>
        <a:bodyPr/>
        <a:lstStyle/>
        <a:p>
          <a:endParaRPr lang="en-US"/>
        </a:p>
      </dgm:t>
    </dgm:pt>
    <dgm:pt modelId="{2B954CB4-28D4-4E81-9D08-530A1E87E9D7}" type="sibTrans" cxnId="{C6188484-A8A0-4CC6-BCD8-CDAAC7EC7F4C}">
      <dgm:prSet/>
      <dgm:spPr/>
      <dgm:t>
        <a:bodyPr/>
        <a:lstStyle/>
        <a:p>
          <a:endParaRPr lang="en-US"/>
        </a:p>
      </dgm:t>
    </dgm:pt>
    <dgm:pt modelId="{0E1F0804-2A81-44F2-B3CC-368A2D4A2D28}">
      <dgm:prSet/>
      <dgm:spPr/>
      <dgm:t>
        <a:bodyPr/>
        <a:lstStyle/>
        <a:p>
          <a:r>
            <a:rPr lang="en-US"/>
            <a:t>#14090 Trauma – Adult</a:t>
          </a:r>
        </a:p>
      </dgm:t>
    </dgm:pt>
    <dgm:pt modelId="{BBF5143F-23A5-4600-8CDA-66885AFCC1B7}" type="parTrans" cxnId="{F49775DC-FD87-46FC-A4BD-0A6E6992E2A4}">
      <dgm:prSet/>
      <dgm:spPr/>
      <dgm:t>
        <a:bodyPr/>
        <a:lstStyle/>
        <a:p>
          <a:endParaRPr lang="en-US"/>
        </a:p>
      </dgm:t>
    </dgm:pt>
    <dgm:pt modelId="{6F2DD9C3-A671-4C8F-ADA4-C8895B7E59EC}" type="sibTrans" cxnId="{F49775DC-FD87-46FC-A4BD-0A6E6992E2A4}">
      <dgm:prSet/>
      <dgm:spPr/>
      <dgm:t>
        <a:bodyPr/>
        <a:lstStyle/>
        <a:p>
          <a:endParaRPr lang="en-US"/>
        </a:p>
      </dgm:t>
    </dgm:pt>
    <dgm:pt modelId="{4C89040E-89BB-4A93-8CC3-8FF1C6BA2415}">
      <dgm:prSet/>
      <dgm:spPr/>
      <dgm:t>
        <a:bodyPr/>
        <a:lstStyle/>
        <a:p>
          <a:r>
            <a:rPr lang="en-US"/>
            <a:t>#14180 Trauma – Pediatric </a:t>
          </a:r>
        </a:p>
      </dgm:t>
    </dgm:pt>
    <dgm:pt modelId="{177B6A6B-F0FC-4B79-827A-4F6D45C1CED9}" type="parTrans" cxnId="{32117217-78ED-49FC-9913-E53D031A5DFE}">
      <dgm:prSet/>
      <dgm:spPr/>
      <dgm:t>
        <a:bodyPr/>
        <a:lstStyle/>
        <a:p>
          <a:endParaRPr lang="en-US"/>
        </a:p>
      </dgm:t>
    </dgm:pt>
    <dgm:pt modelId="{2C7DAC69-B4F6-4A4E-AB46-CE6A00C0A01B}" type="sibTrans" cxnId="{32117217-78ED-49FC-9913-E53D031A5DFE}">
      <dgm:prSet/>
      <dgm:spPr/>
      <dgm:t>
        <a:bodyPr/>
        <a:lstStyle/>
        <a:p>
          <a:endParaRPr lang="en-US"/>
        </a:p>
      </dgm:t>
    </dgm:pt>
    <dgm:pt modelId="{8C61776C-A01D-42FC-A581-CDEC4B4A9B09}">
      <dgm:prSet/>
      <dgm:spPr/>
      <dgm:t>
        <a:bodyPr/>
        <a:lstStyle/>
        <a:p>
          <a:r>
            <a:rPr lang="en-US"/>
            <a:t>Authority:-</a:t>
          </a:r>
        </a:p>
      </dgm:t>
    </dgm:pt>
    <dgm:pt modelId="{68F6408F-53C4-4BCB-AB71-F4D6FBC3B1AD}" type="parTrans" cxnId="{F49BC85E-1038-42FD-A3B1-F2DC6FE64AA2}">
      <dgm:prSet/>
      <dgm:spPr/>
      <dgm:t>
        <a:bodyPr/>
        <a:lstStyle/>
        <a:p>
          <a:endParaRPr lang="en-US"/>
        </a:p>
      </dgm:t>
    </dgm:pt>
    <dgm:pt modelId="{5E74EE76-D0C6-4193-BA58-7D8B0C207C64}" type="sibTrans" cxnId="{F49BC85E-1038-42FD-A3B1-F2DC6FE64AA2}">
      <dgm:prSet/>
      <dgm:spPr/>
      <dgm:t>
        <a:bodyPr/>
        <a:lstStyle/>
        <a:p>
          <a:endParaRPr lang="en-US"/>
        </a:p>
      </dgm:t>
    </dgm:pt>
    <dgm:pt modelId="{EEE8EBC9-AB9A-4EE9-A7B8-2D08769D7C08}">
      <dgm:prSet/>
      <dgm:spPr/>
      <dgm:t>
        <a:bodyPr/>
        <a:lstStyle/>
        <a:p>
          <a:r>
            <a:rPr lang="en-US"/>
            <a:t>California Health and Safety code,</a:t>
          </a:r>
        </a:p>
      </dgm:t>
    </dgm:pt>
    <dgm:pt modelId="{D8AF33C7-B625-4A67-AF90-9CB53EF5A2CA}" type="parTrans" cxnId="{07AA0B9F-7AB4-4A19-8FD4-AA3D695AFD72}">
      <dgm:prSet/>
      <dgm:spPr/>
      <dgm:t>
        <a:bodyPr/>
        <a:lstStyle/>
        <a:p>
          <a:endParaRPr lang="en-US"/>
        </a:p>
      </dgm:t>
    </dgm:pt>
    <dgm:pt modelId="{220F31AD-0CC7-4F49-8156-0034794FB1DC}" type="sibTrans" cxnId="{07AA0B9F-7AB4-4A19-8FD4-AA3D695AFD72}">
      <dgm:prSet/>
      <dgm:spPr/>
      <dgm:t>
        <a:bodyPr/>
        <a:lstStyle/>
        <a:p>
          <a:endParaRPr lang="en-US"/>
        </a:p>
      </dgm:t>
    </dgm:pt>
    <dgm:pt modelId="{F32B5DFF-21BA-48AE-9F9D-0E780503833F}">
      <dgm:prSet/>
      <dgm:spPr/>
      <dgm:t>
        <a:bodyPr/>
        <a:lstStyle/>
        <a:p>
          <a:r>
            <a:rPr lang="en-US"/>
            <a:t>Division 2.5, 1797.204</a:t>
          </a:r>
        </a:p>
      </dgm:t>
    </dgm:pt>
    <dgm:pt modelId="{42E8E541-CEA8-46C1-899B-FEF758F3A48F}" type="parTrans" cxnId="{DE297E76-A33F-4B30-8DA8-42CE15693ED2}">
      <dgm:prSet/>
      <dgm:spPr/>
      <dgm:t>
        <a:bodyPr/>
        <a:lstStyle/>
        <a:p>
          <a:endParaRPr lang="en-US"/>
        </a:p>
      </dgm:t>
    </dgm:pt>
    <dgm:pt modelId="{576C1AB1-DB7E-4443-9984-6E9722E064B5}" type="sibTrans" cxnId="{DE297E76-A33F-4B30-8DA8-42CE15693ED2}">
      <dgm:prSet/>
      <dgm:spPr/>
      <dgm:t>
        <a:bodyPr/>
        <a:lstStyle/>
        <a:p>
          <a:endParaRPr lang="en-US"/>
        </a:p>
      </dgm:t>
    </dgm:pt>
    <dgm:pt modelId="{BB4A5D4E-C2AA-4071-A6D7-B264DD700287}">
      <dgm:prSet/>
      <dgm:spPr/>
      <dgm:t>
        <a:bodyPr/>
        <a:lstStyle/>
        <a:p>
          <a:r>
            <a:rPr lang="en-US"/>
            <a:t>California Code of Regulation, Title 22</a:t>
          </a:r>
        </a:p>
      </dgm:t>
    </dgm:pt>
    <dgm:pt modelId="{EF63C576-536F-4968-95DF-3C619E66B075}" type="parTrans" cxnId="{762D9486-99A1-4CBD-938E-8CC6BACAB694}">
      <dgm:prSet/>
      <dgm:spPr/>
      <dgm:t>
        <a:bodyPr/>
        <a:lstStyle/>
        <a:p>
          <a:endParaRPr lang="en-US"/>
        </a:p>
      </dgm:t>
    </dgm:pt>
    <dgm:pt modelId="{F578A004-4682-4E00-B2C5-844BC2798086}" type="sibTrans" cxnId="{762D9486-99A1-4CBD-938E-8CC6BACAB694}">
      <dgm:prSet/>
      <dgm:spPr/>
      <dgm:t>
        <a:bodyPr/>
        <a:lstStyle/>
        <a:p>
          <a:endParaRPr lang="en-US"/>
        </a:p>
      </dgm:t>
    </dgm:pt>
    <dgm:pt modelId="{A7D73061-4C04-43FA-9D75-000764EEAA6F}" type="pres">
      <dgm:prSet presAssocID="{C73808D9-23FE-40F6-AF98-4719E4906DFC}" presName="diagram" presStyleCnt="0">
        <dgm:presLayoutVars>
          <dgm:dir/>
          <dgm:resizeHandles val="exact"/>
        </dgm:presLayoutVars>
      </dgm:prSet>
      <dgm:spPr/>
    </dgm:pt>
    <dgm:pt modelId="{FE4A837C-4631-49AB-AA8A-0163CEDD5A0D}" type="pres">
      <dgm:prSet presAssocID="{8F6B30E2-B13B-408A-BF93-4D7C65DD56F1}" presName="node" presStyleLbl="node1" presStyleIdx="0" presStyleCnt="11">
        <dgm:presLayoutVars>
          <dgm:bulletEnabled val="1"/>
        </dgm:presLayoutVars>
      </dgm:prSet>
      <dgm:spPr/>
    </dgm:pt>
    <dgm:pt modelId="{C44AF96C-B0C3-4519-ABFA-F914DA3EE65A}" type="pres">
      <dgm:prSet presAssocID="{ED3310D0-7AE3-41AA-BB20-12986231429B}" presName="sibTrans" presStyleCnt="0"/>
      <dgm:spPr/>
    </dgm:pt>
    <dgm:pt modelId="{D9A99C9E-6608-431E-984D-460245F4198D}" type="pres">
      <dgm:prSet presAssocID="{F68A0F01-4E73-4AB1-885E-62EF43DEC888}" presName="node" presStyleLbl="node1" presStyleIdx="1" presStyleCnt="11">
        <dgm:presLayoutVars>
          <dgm:bulletEnabled val="1"/>
        </dgm:presLayoutVars>
      </dgm:prSet>
      <dgm:spPr/>
    </dgm:pt>
    <dgm:pt modelId="{43986DA5-1EF5-433E-B70C-4A363C9AF3B2}" type="pres">
      <dgm:prSet presAssocID="{DC5E0785-D39C-4161-892E-7B4C1FF3B851}" presName="sibTrans" presStyleCnt="0"/>
      <dgm:spPr/>
    </dgm:pt>
    <dgm:pt modelId="{47DD1F1A-766E-4CC2-93BD-0645EAF444B5}" type="pres">
      <dgm:prSet presAssocID="{DA3DBFE2-9368-4D3D-BCA9-C5F75C9891D3}" presName="node" presStyleLbl="node1" presStyleIdx="2" presStyleCnt="11">
        <dgm:presLayoutVars>
          <dgm:bulletEnabled val="1"/>
        </dgm:presLayoutVars>
      </dgm:prSet>
      <dgm:spPr/>
    </dgm:pt>
    <dgm:pt modelId="{D42E5DD5-F949-45E4-A8BD-E4586F0BD3D7}" type="pres">
      <dgm:prSet presAssocID="{3B34A3C0-31EA-488E-810B-3EA4EB598015}" presName="sibTrans" presStyleCnt="0"/>
      <dgm:spPr/>
    </dgm:pt>
    <dgm:pt modelId="{B8430602-6311-4BDB-A421-855F99FE1182}" type="pres">
      <dgm:prSet presAssocID="{0C920CB7-8C4A-4230-9D9E-0B3B2114ED21}" presName="node" presStyleLbl="node1" presStyleIdx="3" presStyleCnt="11">
        <dgm:presLayoutVars>
          <dgm:bulletEnabled val="1"/>
        </dgm:presLayoutVars>
      </dgm:prSet>
      <dgm:spPr/>
    </dgm:pt>
    <dgm:pt modelId="{2F4DEABA-31CA-4BEF-AB9E-6A7C0A424F24}" type="pres">
      <dgm:prSet presAssocID="{7BAC51D0-5781-4C99-9528-8F6A56E55C04}" presName="sibTrans" presStyleCnt="0"/>
      <dgm:spPr/>
    </dgm:pt>
    <dgm:pt modelId="{47343C84-6A93-496A-9F2F-483B28CBBC10}" type="pres">
      <dgm:prSet presAssocID="{EAAE6586-D5FA-4DA3-A7A3-83B4432CE777}" presName="node" presStyleLbl="node1" presStyleIdx="4" presStyleCnt="11">
        <dgm:presLayoutVars>
          <dgm:bulletEnabled val="1"/>
        </dgm:presLayoutVars>
      </dgm:prSet>
      <dgm:spPr/>
    </dgm:pt>
    <dgm:pt modelId="{4400629A-ADD1-4CF5-8F34-F2034FCEEF7A}" type="pres">
      <dgm:prSet presAssocID="{2B954CB4-28D4-4E81-9D08-530A1E87E9D7}" presName="sibTrans" presStyleCnt="0"/>
      <dgm:spPr/>
    </dgm:pt>
    <dgm:pt modelId="{A8ACBA83-5B56-4C07-9AEB-2B21F0BEB92D}" type="pres">
      <dgm:prSet presAssocID="{0E1F0804-2A81-44F2-B3CC-368A2D4A2D28}" presName="node" presStyleLbl="node1" presStyleIdx="5" presStyleCnt="11">
        <dgm:presLayoutVars>
          <dgm:bulletEnabled val="1"/>
        </dgm:presLayoutVars>
      </dgm:prSet>
      <dgm:spPr/>
    </dgm:pt>
    <dgm:pt modelId="{9820D64A-15B5-47DC-86FB-101A503D95B0}" type="pres">
      <dgm:prSet presAssocID="{6F2DD9C3-A671-4C8F-ADA4-C8895B7E59EC}" presName="sibTrans" presStyleCnt="0"/>
      <dgm:spPr/>
    </dgm:pt>
    <dgm:pt modelId="{A9991441-B3FA-4862-92A2-DCC949ABF8C1}" type="pres">
      <dgm:prSet presAssocID="{4C89040E-89BB-4A93-8CC3-8FF1C6BA2415}" presName="node" presStyleLbl="node1" presStyleIdx="6" presStyleCnt="11">
        <dgm:presLayoutVars>
          <dgm:bulletEnabled val="1"/>
        </dgm:presLayoutVars>
      </dgm:prSet>
      <dgm:spPr/>
    </dgm:pt>
    <dgm:pt modelId="{18112D68-1FFF-44B4-8DB5-138FD7BD5E1A}" type="pres">
      <dgm:prSet presAssocID="{2C7DAC69-B4F6-4A4E-AB46-CE6A00C0A01B}" presName="sibTrans" presStyleCnt="0"/>
      <dgm:spPr/>
    </dgm:pt>
    <dgm:pt modelId="{0002EDE1-CCC7-46C1-BD2B-ABCFE1B35834}" type="pres">
      <dgm:prSet presAssocID="{8C61776C-A01D-42FC-A581-CDEC4B4A9B09}" presName="node" presStyleLbl="node1" presStyleIdx="7" presStyleCnt="11">
        <dgm:presLayoutVars>
          <dgm:bulletEnabled val="1"/>
        </dgm:presLayoutVars>
      </dgm:prSet>
      <dgm:spPr/>
    </dgm:pt>
    <dgm:pt modelId="{1F32CE14-EE3F-4CE3-9C1B-09BAD0E8F2D4}" type="pres">
      <dgm:prSet presAssocID="{5E74EE76-D0C6-4193-BA58-7D8B0C207C64}" presName="sibTrans" presStyleCnt="0"/>
      <dgm:spPr/>
    </dgm:pt>
    <dgm:pt modelId="{1D0FB51B-9F61-469F-9941-D4AF0BAD89DD}" type="pres">
      <dgm:prSet presAssocID="{EEE8EBC9-AB9A-4EE9-A7B8-2D08769D7C08}" presName="node" presStyleLbl="node1" presStyleIdx="8" presStyleCnt="11">
        <dgm:presLayoutVars>
          <dgm:bulletEnabled val="1"/>
        </dgm:presLayoutVars>
      </dgm:prSet>
      <dgm:spPr/>
    </dgm:pt>
    <dgm:pt modelId="{9AFBC45A-13CD-4228-B73D-A485102419B8}" type="pres">
      <dgm:prSet presAssocID="{220F31AD-0CC7-4F49-8156-0034794FB1DC}" presName="sibTrans" presStyleCnt="0"/>
      <dgm:spPr/>
    </dgm:pt>
    <dgm:pt modelId="{716A0508-6AF7-49FD-A0FD-9D214F5CD324}" type="pres">
      <dgm:prSet presAssocID="{F32B5DFF-21BA-48AE-9F9D-0E780503833F}" presName="node" presStyleLbl="node1" presStyleIdx="9" presStyleCnt="11">
        <dgm:presLayoutVars>
          <dgm:bulletEnabled val="1"/>
        </dgm:presLayoutVars>
      </dgm:prSet>
      <dgm:spPr/>
    </dgm:pt>
    <dgm:pt modelId="{FD395BA5-C7DA-4EE2-9B4D-93E2C8C40460}" type="pres">
      <dgm:prSet presAssocID="{576C1AB1-DB7E-4443-9984-6E9722E064B5}" presName="sibTrans" presStyleCnt="0"/>
      <dgm:spPr/>
    </dgm:pt>
    <dgm:pt modelId="{5BD13FD7-ECB2-4986-981F-BB22D4E8A94D}" type="pres">
      <dgm:prSet presAssocID="{BB4A5D4E-C2AA-4071-A6D7-B264DD700287}" presName="node" presStyleLbl="node1" presStyleIdx="10" presStyleCnt="11">
        <dgm:presLayoutVars>
          <dgm:bulletEnabled val="1"/>
        </dgm:presLayoutVars>
      </dgm:prSet>
      <dgm:spPr/>
    </dgm:pt>
  </dgm:ptLst>
  <dgm:cxnLst>
    <dgm:cxn modelId="{B09FFC05-0DD2-41D6-AEE8-6E65BCF82E99}" srcId="{C73808D9-23FE-40F6-AF98-4719E4906DFC}" destId="{8F6B30E2-B13B-408A-BF93-4D7C65DD56F1}" srcOrd="0" destOrd="0" parTransId="{E02F951A-2BB2-4F36-96EB-FE41DFDE6CD9}" sibTransId="{ED3310D0-7AE3-41AA-BB20-12986231429B}"/>
    <dgm:cxn modelId="{FE268F09-757A-4B71-BAFB-27E3259C02D2}" type="presOf" srcId="{F32B5DFF-21BA-48AE-9F9D-0E780503833F}" destId="{716A0508-6AF7-49FD-A0FD-9D214F5CD324}" srcOrd="0" destOrd="0" presId="urn:microsoft.com/office/officeart/2005/8/layout/default"/>
    <dgm:cxn modelId="{3A45E30B-D1FD-4BF7-8997-3B8611A3EF6C}" type="presOf" srcId="{F68A0F01-4E73-4AB1-885E-62EF43DEC888}" destId="{D9A99C9E-6608-431E-984D-460245F4198D}" srcOrd="0" destOrd="0" presId="urn:microsoft.com/office/officeart/2005/8/layout/default"/>
    <dgm:cxn modelId="{32117217-78ED-49FC-9913-E53D031A5DFE}" srcId="{C73808D9-23FE-40F6-AF98-4719E4906DFC}" destId="{4C89040E-89BB-4A93-8CC3-8FF1C6BA2415}" srcOrd="6" destOrd="0" parTransId="{177B6A6B-F0FC-4B79-827A-4F6D45C1CED9}" sibTransId="{2C7DAC69-B4F6-4A4E-AB46-CE6A00C0A01B}"/>
    <dgm:cxn modelId="{306A121D-6EEE-4801-B691-87B7DE62066B}" type="presOf" srcId="{EEE8EBC9-AB9A-4EE9-A7B8-2D08769D7C08}" destId="{1D0FB51B-9F61-469F-9941-D4AF0BAD89DD}" srcOrd="0" destOrd="0" presId="urn:microsoft.com/office/officeart/2005/8/layout/default"/>
    <dgm:cxn modelId="{A359221E-BBEB-415C-9116-21D4D367CF9F}" srcId="{C73808D9-23FE-40F6-AF98-4719E4906DFC}" destId="{F68A0F01-4E73-4AB1-885E-62EF43DEC888}" srcOrd="1" destOrd="0" parTransId="{D3A9C088-E25D-419F-8101-CD4E744C36B9}" sibTransId="{DC5E0785-D39C-4161-892E-7B4C1FF3B851}"/>
    <dgm:cxn modelId="{F404551F-5C2F-44B2-B61D-292063CD42DF}" type="presOf" srcId="{DA3DBFE2-9368-4D3D-BCA9-C5F75C9891D3}" destId="{47DD1F1A-766E-4CC2-93BD-0645EAF444B5}" srcOrd="0" destOrd="0" presId="urn:microsoft.com/office/officeart/2005/8/layout/default"/>
    <dgm:cxn modelId="{410F1021-CC08-4539-954A-8F0ADB1C89E8}" type="presOf" srcId="{EAAE6586-D5FA-4DA3-A7A3-83B4432CE777}" destId="{47343C84-6A93-496A-9F2F-483B28CBBC10}" srcOrd="0" destOrd="0" presId="urn:microsoft.com/office/officeart/2005/8/layout/default"/>
    <dgm:cxn modelId="{AE99962D-B040-44ED-8D7C-A30857EB0495}" type="presOf" srcId="{C73808D9-23FE-40F6-AF98-4719E4906DFC}" destId="{A7D73061-4C04-43FA-9D75-000764EEAA6F}" srcOrd="0" destOrd="0" presId="urn:microsoft.com/office/officeart/2005/8/layout/default"/>
    <dgm:cxn modelId="{298E5131-7658-4A54-942D-982799952235}" srcId="{C73808D9-23FE-40F6-AF98-4719E4906DFC}" destId="{DA3DBFE2-9368-4D3D-BCA9-C5F75C9891D3}" srcOrd="2" destOrd="0" parTransId="{E84E81A8-2C8C-4626-953B-66E05FFC0ECC}" sibTransId="{3B34A3C0-31EA-488E-810B-3EA4EB598015}"/>
    <dgm:cxn modelId="{F49BC85E-1038-42FD-A3B1-F2DC6FE64AA2}" srcId="{C73808D9-23FE-40F6-AF98-4719E4906DFC}" destId="{8C61776C-A01D-42FC-A581-CDEC4B4A9B09}" srcOrd="7" destOrd="0" parTransId="{68F6408F-53C4-4BCB-AB71-F4D6FBC3B1AD}" sibTransId="{5E74EE76-D0C6-4193-BA58-7D8B0C207C64}"/>
    <dgm:cxn modelId="{5CE34F63-E0A1-49AD-B601-A99BB99E0F7C}" type="presOf" srcId="{0C920CB7-8C4A-4230-9D9E-0B3B2114ED21}" destId="{B8430602-6311-4BDB-A421-855F99FE1182}" srcOrd="0" destOrd="0" presId="urn:microsoft.com/office/officeart/2005/8/layout/default"/>
    <dgm:cxn modelId="{10E75174-EBE6-4207-87E6-0E29CFA38561}" type="presOf" srcId="{4C89040E-89BB-4A93-8CC3-8FF1C6BA2415}" destId="{A9991441-B3FA-4862-92A2-DCC949ABF8C1}" srcOrd="0" destOrd="0" presId="urn:microsoft.com/office/officeart/2005/8/layout/default"/>
    <dgm:cxn modelId="{DE297E76-A33F-4B30-8DA8-42CE15693ED2}" srcId="{C73808D9-23FE-40F6-AF98-4719E4906DFC}" destId="{F32B5DFF-21BA-48AE-9F9D-0E780503833F}" srcOrd="9" destOrd="0" parTransId="{42E8E541-CEA8-46C1-899B-FEF758F3A48F}" sibTransId="{576C1AB1-DB7E-4443-9984-6E9722E064B5}"/>
    <dgm:cxn modelId="{F676A97E-0CAF-41C5-A0FB-954D018147D5}" type="presOf" srcId="{0E1F0804-2A81-44F2-B3CC-368A2D4A2D28}" destId="{A8ACBA83-5B56-4C07-9AEB-2B21F0BEB92D}" srcOrd="0" destOrd="0" presId="urn:microsoft.com/office/officeart/2005/8/layout/default"/>
    <dgm:cxn modelId="{C6188484-A8A0-4CC6-BCD8-CDAAC7EC7F4C}" srcId="{C73808D9-23FE-40F6-AF98-4719E4906DFC}" destId="{EAAE6586-D5FA-4DA3-A7A3-83B4432CE777}" srcOrd="4" destOrd="0" parTransId="{6C19A2CC-050E-4A44-B98F-16E9BC587B3C}" sibTransId="{2B954CB4-28D4-4E81-9D08-530A1E87E9D7}"/>
    <dgm:cxn modelId="{762D9486-99A1-4CBD-938E-8CC6BACAB694}" srcId="{C73808D9-23FE-40F6-AF98-4719E4906DFC}" destId="{BB4A5D4E-C2AA-4071-A6D7-B264DD700287}" srcOrd="10" destOrd="0" parTransId="{EF63C576-536F-4968-95DF-3C619E66B075}" sibTransId="{F578A004-4682-4E00-B2C5-844BC2798086}"/>
    <dgm:cxn modelId="{C1E7BD90-8F12-4DE0-A17B-EDAE8D33AB9A}" type="presOf" srcId="{8C61776C-A01D-42FC-A581-CDEC4B4A9B09}" destId="{0002EDE1-CCC7-46C1-BD2B-ABCFE1B35834}" srcOrd="0" destOrd="0" presId="urn:microsoft.com/office/officeart/2005/8/layout/default"/>
    <dgm:cxn modelId="{07AA0B9F-7AB4-4A19-8FD4-AA3D695AFD72}" srcId="{C73808D9-23FE-40F6-AF98-4719E4906DFC}" destId="{EEE8EBC9-AB9A-4EE9-A7B8-2D08769D7C08}" srcOrd="8" destOrd="0" parTransId="{D8AF33C7-B625-4A67-AF90-9CB53EF5A2CA}" sibTransId="{220F31AD-0CC7-4F49-8156-0034794FB1DC}"/>
    <dgm:cxn modelId="{2CBB3AAE-6DD6-42FB-B10D-760FE2952850}" type="presOf" srcId="{BB4A5D4E-C2AA-4071-A6D7-B264DD700287}" destId="{5BD13FD7-ECB2-4986-981F-BB22D4E8A94D}" srcOrd="0" destOrd="0" presId="urn:microsoft.com/office/officeart/2005/8/layout/default"/>
    <dgm:cxn modelId="{97BE1DDC-1398-4DED-862F-B549815D781A}" type="presOf" srcId="{8F6B30E2-B13B-408A-BF93-4D7C65DD56F1}" destId="{FE4A837C-4631-49AB-AA8A-0163CEDD5A0D}" srcOrd="0" destOrd="0" presId="urn:microsoft.com/office/officeart/2005/8/layout/default"/>
    <dgm:cxn modelId="{F49775DC-FD87-46FC-A4BD-0A6E6992E2A4}" srcId="{C73808D9-23FE-40F6-AF98-4719E4906DFC}" destId="{0E1F0804-2A81-44F2-B3CC-368A2D4A2D28}" srcOrd="5" destOrd="0" parTransId="{BBF5143F-23A5-4600-8CDA-66885AFCC1B7}" sibTransId="{6F2DD9C3-A671-4C8F-ADA4-C8895B7E59EC}"/>
    <dgm:cxn modelId="{41934AE2-9BCF-467D-8B27-BE19B0EE311D}" srcId="{C73808D9-23FE-40F6-AF98-4719E4906DFC}" destId="{0C920CB7-8C4A-4230-9D9E-0B3B2114ED21}" srcOrd="3" destOrd="0" parTransId="{13B16607-7522-42B0-BFA4-E5D861968D79}" sibTransId="{7BAC51D0-5781-4C99-9528-8F6A56E55C04}"/>
    <dgm:cxn modelId="{01F60C7F-EF0E-419D-A431-A7A8DF0FF02B}" type="presParOf" srcId="{A7D73061-4C04-43FA-9D75-000764EEAA6F}" destId="{FE4A837C-4631-49AB-AA8A-0163CEDD5A0D}" srcOrd="0" destOrd="0" presId="urn:microsoft.com/office/officeart/2005/8/layout/default"/>
    <dgm:cxn modelId="{BF49AA68-CA0F-449B-B18F-C05C7BAA54F8}" type="presParOf" srcId="{A7D73061-4C04-43FA-9D75-000764EEAA6F}" destId="{C44AF96C-B0C3-4519-ABFA-F914DA3EE65A}" srcOrd="1" destOrd="0" presId="urn:microsoft.com/office/officeart/2005/8/layout/default"/>
    <dgm:cxn modelId="{6B65820D-7DE3-45B8-AED1-71624269C596}" type="presParOf" srcId="{A7D73061-4C04-43FA-9D75-000764EEAA6F}" destId="{D9A99C9E-6608-431E-984D-460245F4198D}" srcOrd="2" destOrd="0" presId="urn:microsoft.com/office/officeart/2005/8/layout/default"/>
    <dgm:cxn modelId="{8978D1B8-5535-4897-88BB-C03C0D67B76F}" type="presParOf" srcId="{A7D73061-4C04-43FA-9D75-000764EEAA6F}" destId="{43986DA5-1EF5-433E-B70C-4A363C9AF3B2}" srcOrd="3" destOrd="0" presId="urn:microsoft.com/office/officeart/2005/8/layout/default"/>
    <dgm:cxn modelId="{BE041C76-EF93-46B8-8345-66A3BEAFCD00}" type="presParOf" srcId="{A7D73061-4C04-43FA-9D75-000764EEAA6F}" destId="{47DD1F1A-766E-4CC2-93BD-0645EAF444B5}" srcOrd="4" destOrd="0" presId="urn:microsoft.com/office/officeart/2005/8/layout/default"/>
    <dgm:cxn modelId="{4FEF7559-0E68-4659-862B-2C74787AB1AD}" type="presParOf" srcId="{A7D73061-4C04-43FA-9D75-000764EEAA6F}" destId="{D42E5DD5-F949-45E4-A8BD-E4586F0BD3D7}" srcOrd="5" destOrd="0" presId="urn:microsoft.com/office/officeart/2005/8/layout/default"/>
    <dgm:cxn modelId="{C2C28363-5BEF-42E7-9D33-296F9EAEDD34}" type="presParOf" srcId="{A7D73061-4C04-43FA-9D75-000764EEAA6F}" destId="{B8430602-6311-4BDB-A421-855F99FE1182}" srcOrd="6" destOrd="0" presId="urn:microsoft.com/office/officeart/2005/8/layout/default"/>
    <dgm:cxn modelId="{9FE11136-6720-49C0-BABA-73947E6FDB83}" type="presParOf" srcId="{A7D73061-4C04-43FA-9D75-000764EEAA6F}" destId="{2F4DEABA-31CA-4BEF-AB9E-6A7C0A424F24}" srcOrd="7" destOrd="0" presId="urn:microsoft.com/office/officeart/2005/8/layout/default"/>
    <dgm:cxn modelId="{5626CDB9-E95E-4029-8507-DF4A2C0EEAE0}" type="presParOf" srcId="{A7D73061-4C04-43FA-9D75-000764EEAA6F}" destId="{47343C84-6A93-496A-9F2F-483B28CBBC10}" srcOrd="8" destOrd="0" presId="urn:microsoft.com/office/officeart/2005/8/layout/default"/>
    <dgm:cxn modelId="{78869394-2777-45E6-B435-2BE193566E63}" type="presParOf" srcId="{A7D73061-4C04-43FA-9D75-000764EEAA6F}" destId="{4400629A-ADD1-4CF5-8F34-F2034FCEEF7A}" srcOrd="9" destOrd="0" presId="urn:microsoft.com/office/officeart/2005/8/layout/default"/>
    <dgm:cxn modelId="{18E60055-FA06-4B82-9FD4-0C21640B199F}" type="presParOf" srcId="{A7D73061-4C04-43FA-9D75-000764EEAA6F}" destId="{A8ACBA83-5B56-4C07-9AEB-2B21F0BEB92D}" srcOrd="10" destOrd="0" presId="urn:microsoft.com/office/officeart/2005/8/layout/default"/>
    <dgm:cxn modelId="{ED35A61A-E154-4851-A8F9-F83E019EC5C3}" type="presParOf" srcId="{A7D73061-4C04-43FA-9D75-000764EEAA6F}" destId="{9820D64A-15B5-47DC-86FB-101A503D95B0}" srcOrd="11" destOrd="0" presId="urn:microsoft.com/office/officeart/2005/8/layout/default"/>
    <dgm:cxn modelId="{B8300F59-2EA4-4A3A-AA5B-EE6BB6CF4B2E}" type="presParOf" srcId="{A7D73061-4C04-43FA-9D75-000764EEAA6F}" destId="{A9991441-B3FA-4862-92A2-DCC949ABF8C1}" srcOrd="12" destOrd="0" presId="urn:microsoft.com/office/officeart/2005/8/layout/default"/>
    <dgm:cxn modelId="{BDA7052D-7E7E-45FA-8916-54A3B86832F2}" type="presParOf" srcId="{A7D73061-4C04-43FA-9D75-000764EEAA6F}" destId="{18112D68-1FFF-44B4-8DB5-138FD7BD5E1A}" srcOrd="13" destOrd="0" presId="urn:microsoft.com/office/officeart/2005/8/layout/default"/>
    <dgm:cxn modelId="{48D9BABE-99E7-4E08-931C-C5E0A1845339}" type="presParOf" srcId="{A7D73061-4C04-43FA-9D75-000764EEAA6F}" destId="{0002EDE1-CCC7-46C1-BD2B-ABCFE1B35834}" srcOrd="14" destOrd="0" presId="urn:microsoft.com/office/officeart/2005/8/layout/default"/>
    <dgm:cxn modelId="{DE4BC6A5-C8C9-43DF-A161-0C768C3F6B00}" type="presParOf" srcId="{A7D73061-4C04-43FA-9D75-000764EEAA6F}" destId="{1F32CE14-EE3F-4CE3-9C1B-09BAD0E8F2D4}" srcOrd="15" destOrd="0" presId="urn:microsoft.com/office/officeart/2005/8/layout/default"/>
    <dgm:cxn modelId="{33CDDB5A-1A1C-4A56-B9D6-D6CD6F34415C}" type="presParOf" srcId="{A7D73061-4C04-43FA-9D75-000764EEAA6F}" destId="{1D0FB51B-9F61-469F-9941-D4AF0BAD89DD}" srcOrd="16" destOrd="0" presId="urn:microsoft.com/office/officeart/2005/8/layout/default"/>
    <dgm:cxn modelId="{342E04D1-DF99-49A0-A406-35E076D56B11}" type="presParOf" srcId="{A7D73061-4C04-43FA-9D75-000764EEAA6F}" destId="{9AFBC45A-13CD-4228-B73D-A485102419B8}" srcOrd="17" destOrd="0" presId="urn:microsoft.com/office/officeart/2005/8/layout/default"/>
    <dgm:cxn modelId="{95112CA1-78B4-4601-8210-D285B541B3D3}" type="presParOf" srcId="{A7D73061-4C04-43FA-9D75-000764EEAA6F}" destId="{716A0508-6AF7-49FD-A0FD-9D214F5CD324}" srcOrd="18" destOrd="0" presId="urn:microsoft.com/office/officeart/2005/8/layout/default"/>
    <dgm:cxn modelId="{616F1AE7-7E58-437D-AC96-A06FF0445DE6}" type="presParOf" srcId="{A7D73061-4C04-43FA-9D75-000764EEAA6F}" destId="{FD395BA5-C7DA-4EE2-9B4D-93E2C8C40460}" srcOrd="19" destOrd="0" presId="urn:microsoft.com/office/officeart/2005/8/layout/default"/>
    <dgm:cxn modelId="{F91A00F3-0FC3-4546-9E8D-9CE5408DD89C}" type="presParOf" srcId="{A7D73061-4C04-43FA-9D75-000764EEAA6F}" destId="{5BD13FD7-ECB2-4986-981F-BB22D4E8A94D}"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D8A09-7B47-43A5-A4FF-5EE984E77844}">
      <dsp:nvSpPr>
        <dsp:cNvPr id="0" name=""/>
        <dsp:cNvSpPr/>
      </dsp:nvSpPr>
      <dsp:spPr>
        <a:xfrm>
          <a:off x="0" y="626939"/>
          <a:ext cx="5000124" cy="94291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Shall be used by: </a:t>
          </a:r>
        </a:p>
      </dsp:txBody>
      <dsp:txXfrm>
        <a:off x="46029" y="672968"/>
        <a:ext cx="4908066" cy="850852"/>
      </dsp:txXfrm>
    </dsp:sp>
    <dsp:sp modelId="{36772528-9528-49DD-AC50-B5AD21151D45}">
      <dsp:nvSpPr>
        <dsp:cNvPr id="0" name=""/>
        <dsp:cNvSpPr/>
      </dsp:nvSpPr>
      <dsp:spPr>
        <a:xfrm>
          <a:off x="0" y="1618809"/>
          <a:ext cx="5000124" cy="942910"/>
        </a:xfrm>
        <a:prstGeom prst="roundRect">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EMS Providers - to pit stop and stabilize</a:t>
          </a:r>
        </a:p>
      </dsp:txBody>
      <dsp:txXfrm>
        <a:off x="46029" y="1664838"/>
        <a:ext cx="4908066" cy="850852"/>
      </dsp:txXfrm>
    </dsp:sp>
    <dsp:sp modelId="{7D9A2B7F-570D-4DAB-A469-65605CE56CA2}">
      <dsp:nvSpPr>
        <dsp:cNvPr id="0" name=""/>
        <dsp:cNvSpPr/>
      </dsp:nvSpPr>
      <dsp:spPr>
        <a:xfrm>
          <a:off x="0" y="2610679"/>
          <a:ext cx="5000124" cy="942910"/>
        </a:xfrm>
        <a:prstGeom prst="roundRect">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Referral Hospital - to provide rapid assessment stabilization &amp; transfer of STEMI, stroke and trauma patients to an appropriate Specialty Care Center</a:t>
          </a:r>
        </a:p>
      </dsp:txBody>
      <dsp:txXfrm>
        <a:off x="46029" y="2656708"/>
        <a:ext cx="4908066" cy="850852"/>
      </dsp:txXfrm>
    </dsp:sp>
    <dsp:sp modelId="{B0C13E00-5280-4B34-81D3-B8692B9938F1}">
      <dsp:nvSpPr>
        <dsp:cNvPr id="0" name=""/>
        <dsp:cNvSpPr/>
      </dsp:nvSpPr>
      <dsp:spPr>
        <a:xfrm>
          <a:off x="0" y="3602550"/>
          <a:ext cx="5000124" cy="942910"/>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Specialty Care Centers - For the automatic acceptance of Trauma, STEMI, &amp; Stroke Patients</a:t>
          </a:r>
        </a:p>
      </dsp:txBody>
      <dsp:txXfrm>
        <a:off x="46029" y="3648579"/>
        <a:ext cx="4908066" cy="850852"/>
      </dsp:txXfrm>
    </dsp:sp>
    <dsp:sp modelId="{E6819134-7B9F-443F-ADDB-C8D535E04B59}">
      <dsp:nvSpPr>
        <dsp:cNvPr id="0" name=""/>
        <dsp:cNvSpPr/>
      </dsp:nvSpPr>
      <dsp:spPr>
        <a:xfrm>
          <a:off x="0" y="4545460"/>
          <a:ext cx="5000124"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754" tIns="21590" rIns="120904" bIns="21590" numCol="1" spcCol="1270" anchor="t" anchorCtr="0">
          <a:noAutofit/>
        </a:bodyPr>
        <a:lstStyle/>
        <a:p>
          <a:pPr marL="114300" lvl="1" indent="-114300" algn="l" defTabSz="577850">
            <a:lnSpc>
              <a:spcPct val="90000"/>
            </a:lnSpc>
            <a:spcBef>
              <a:spcPct val="0"/>
            </a:spcBef>
            <a:spcAft>
              <a:spcPct val="20000"/>
            </a:spcAft>
            <a:buChar char="•"/>
          </a:pPr>
          <a:endParaRPr lang="en-US" sz="1300" kern="1200" dirty="0"/>
        </a:p>
      </dsp:txBody>
      <dsp:txXfrm>
        <a:off x="0" y="4545460"/>
        <a:ext cx="5000124" cy="2815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BCD312-F304-46E4-9CBF-8F969D2A4CD2}">
      <dsp:nvSpPr>
        <dsp:cNvPr id="0" name=""/>
        <dsp:cNvSpPr/>
      </dsp:nvSpPr>
      <dsp:spPr>
        <a:xfrm>
          <a:off x="0" y="887584"/>
          <a:ext cx="5000124" cy="14175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8065" tIns="520700" rIns="388065"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a:t>ICEMA designated Trauma, STEMI, Stroke Center</a:t>
          </a:r>
        </a:p>
      </dsp:txBody>
      <dsp:txXfrm>
        <a:off x="0" y="887584"/>
        <a:ext cx="5000124" cy="1417500"/>
      </dsp:txXfrm>
    </dsp:sp>
    <dsp:sp modelId="{2E8509AF-1572-4A0C-BACD-9786DCEA718D}">
      <dsp:nvSpPr>
        <dsp:cNvPr id="0" name=""/>
        <dsp:cNvSpPr/>
      </dsp:nvSpPr>
      <dsp:spPr>
        <a:xfrm>
          <a:off x="250006" y="518584"/>
          <a:ext cx="3500086" cy="7380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2295" tIns="0" rIns="132295" bIns="0" numCol="1" spcCol="1270" anchor="ctr" anchorCtr="0">
          <a:noAutofit/>
        </a:bodyPr>
        <a:lstStyle/>
        <a:p>
          <a:pPr marL="0" lvl="0" indent="0" algn="l" defTabSz="1111250">
            <a:lnSpc>
              <a:spcPct val="90000"/>
            </a:lnSpc>
            <a:spcBef>
              <a:spcPct val="0"/>
            </a:spcBef>
            <a:spcAft>
              <a:spcPct val="35000"/>
            </a:spcAft>
            <a:buNone/>
          </a:pPr>
          <a:r>
            <a:rPr lang="en-US" sz="2500" kern="1200"/>
            <a:t>4. Specialty Care Center </a:t>
          </a:r>
        </a:p>
      </dsp:txBody>
      <dsp:txXfrm>
        <a:off x="286032" y="554610"/>
        <a:ext cx="3428034" cy="665948"/>
      </dsp:txXfrm>
    </dsp:sp>
    <dsp:sp modelId="{ABDFEED0-4FA7-4851-8E56-22B170DE47B4}">
      <dsp:nvSpPr>
        <dsp:cNvPr id="0" name=""/>
        <dsp:cNvSpPr/>
      </dsp:nvSpPr>
      <dsp:spPr>
        <a:xfrm>
          <a:off x="0" y="2809085"/>
          <a:ext cx="5000124" cy="212625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8065" tIns="520700" rIns="388065"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a:t>Any</a:t>
          </a:r>
          <a:r>
            <a:rPr lang="en-US" sz="2500" b="1" kern="1200"/>
            <a:t> </a:t>
          </a:r>
          <a:r>
            <a:rPr lang="en-US" sz="2500" kern="1200"/>
            <a:t>licensed general acute care hospital that is not an ICEMA designated Trauma, STEMI, or Stroke Center.</a:t>
          </a:r>
        </a:p>
      </dsp:txBody>
      <dsp:txXfrm>
        <a:off x="0" y="2809085"/>
        <a:ext cx="5000124" cy="2126250"/>
      </dsp:txXfrm>
    </dsp:sp>
    <dsp:sp modelId="{AFDC0BD8-C382-42F3-9584-324C5E149ECA}">
      <dsp:nvSpPr>
        <dsp:cNvPr id="0" name=""/>
        <dsp:cNvSpPr/>
      </dsp:nvSpPr>
      <dsp:spPr>
        <a:xfrm>
          <a:off x="250006" y="2440085"/>
          <a:ext cx="3500086" cy="7380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2295" tIns="0" rIns="132295" bIns="0" numCol="1" spcCol="1270" anchor="ctr" anchorCtr="0">
          <a:noAutofit/>
        </a:bodyPr>
        <a:lstStyle/>
        <a:p>
          <a:pPr marL="0" lvl="0" indent="0" algn="l" defTabSz="1111250">
            <a:lnSpc>
              <a:spcPct val="90000"/>
            </a:lnSpc>
            <a:spcBef>
              <a:spcPct val="0"/>
            </a:spcBef>
            <a:spcAft>
              <a:spcPct val="35000"/>
            </a:spcAft>
            <a:buNone/>
          </a:pPr>
          <a:r>
            <a:rPr lang="en-US" sz="2500" kern="1200"/>
            <a:t>5. Referral Hospital </a:t>
          </a:r>
        </a:p>
      </dsp:txBody>
      <dsp:txXfrm>
        <a:off x="286032" y="2476111"/>
        <a:ext cx="3428034" cy="6659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281B6-061F-4225-BF02-AF627988C0B6}">
      <dsp:nvSpPr>
        <dsp:cNvPr id="0" name=""/>
        <dsp:cNvSpPr/>
      </dsp:nvSpPr>
      <dsp:spPr>
        <a:xfrm>
          <a:off x="0" y="556879"/>
          <a:ext cx="5000124" cy="11592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8065" tIns="333248" rIns="388065"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A licensed general acute care hospital designated by ICEMA as a trauma receiving center</a:t>
          </a:r>
        </a:p>
        <a:p>
          <a:pPr marL="342900" lvl="2" indent="-171450" algn="l" defTabSz="711200">
            <a:lnSpc>
              <a:spcPct val="90000"/>
            </a:lnSpc>
            <a:spcBef>
              <a:spcPct val="0"/>
            </a:spcBef>
            <a:spcAft>
              <a:spcPct val="15000"/>
            </a:spcAft>
            <a:buChar char="•"/>
          </a:pPr>
          <a:r>
            <a:rPr lang="en-US" sz="1600" kern="1200"/>
            <a:t>Level I-Level IV</a:t>
          </a:r>
        </a:p>
      </dsp:txBody>
      <dsp:txXfrm>
        <a:off x="0" y="556879"/>
        <a:ext cx="5000124" cy="1159200"/>
      </dsp:txXfrm>
    </dsp:sp>
    <dsp:sp modelId="{D38B21C2-E7C2-407A-A9D9-3DE3C0718C35}">
      <dsp:nvSpPr>
        <dsp:cNvPr id="0" name=""/>
        <dsp:cNvSpPr/>
      </dsp:nvSpPr>
      <dsp:spPr>
        <a:xfrm>
          <a:off x="250006" y="320719"/>
          <a:ext cx="3500086" cy="47232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2295" tIns="0" rIns="132295" bIns="0" numCol="1" spcCol="1270" anchor="ctr" anchorCtr="0">
          <a:noAutofit/>
        </a:bodyPr>
        <a:lstStyle/>
        <a:p>
          <a:pPr marL="0" lvl="0" indent="0" algn="l" defTabSz="711200">
            <a:lnSpc>
              <a:spcPct val="90000"/>
            </a:lnSpc>
            <a:spcBef>
              <a:spcPct val="0"/>
            </a:spcBef>
            <a:spcAft>
              <a:spcPct val="35000"/>
            </a:spcAft>
            <a:buNone/>
          </a:pPr>
          <a:r>
            <a:rPr lang="en-US" sz="1600" kern="1200"/>
            <a:t>Trauma Center </a:t>
          </a:r>
        </a:p>
      </dsp:txBody>
      <dsp:txXfrm>
        <a:off x="273063" y="343776"/>
        <a:ext cx="3453972" cy="426206"/>
      </dsp:txXfrm>
    </dsp:sp>
    <dsp:sp modelId="{B9556E9F-902E-4EB2-B9B7-DE856109F687}">
      <dsp:nvSpPr>
        <dsp:cNvPr id="0" name=""/>
        <dsp:cNvSpPr/>
      </dsp:nvSpPr>
      <dsp:spPr>
        <a:xfrm>
          <a:off x="0" y="2038639"/>
          <a:ext cx="5000124" cy="13860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8065" tIns="333248" rIns="388065"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A licensed general acute care hospital designated by ICEMA as a STEMI receiving center </a:t>
          </a:r>
        </a:p>
        <a:p>
          <a:pPr marL="342900" lvl="2" indent="-171450" algn="l" defTabSz="711200">
            <a:lnSpc>
              <a:spcPct val="90000"/>
            </a:lnSpc>
            <a:spcBef>
              <a:spcPct val="0"/>
            </a:spcBef>
            <a:spcAft>
              <a:spcPct val="15000"/>
            </a:spcAft>
            <a:buChar char="•"/>
          </a:pPr>
          <a:r>
            <a:rPr lang="en-US" sz="1600" kern="1200"/>
            <a:t>emergency interventional cardiac catheterization capabilities</a:t>
          </a:r>
        </a:p>
      </dsp:txBody>
      <dsp:txXfrm>
        <a:off x="0" y="2038639"/>
        <a:ext cx="5000124" cy="1386000"/>
      </dsp:txXfrm>
    </dsp:sp>
    <dsp:sp modelId="{CA8716E9-15B0-4F6D-9CAB-C3C734CB658C}">
      <dsp:nvSpPr>
        <dsp:cNvPr id="0" name=""/>
        <dsp:cNvSpPr/>
      </dsp:nvSpPr>
      <dsp:spPr>
        <a:xfrm>
          <a:off x="250006" y="1802480"/>
          <a:ext cx="3500086" cy="47232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2295" tIns="0" rIns="132295" bIns="0" numCol="1" spcCol="1270" anchor="ctr" anchorCtr="0">
          <a:noAutofit/>
        </a:bodyPr>
        <a:lstStyle/>
        <a:p>
          <a:pPr marL="0" lvl="0" indent="0" algn="l" defTabSz="711200">
            <a:lnSpc>
              <a:spcPct val="90000"/>
            </a:lnSpc>
            <a:spcBef>
              <a:spcPct val="0"/>
            </a:spcBef>
            <a:spcAft>
              <a:spcPct val="35000"/>
            </a:spcAft>
            <a:buNone/>
          </a:pPr>
          <a:r>
            <a:rPr lang="en-US" sz="1600" kern="1200"/>
            <a:t>2. STEMI receiving Centers </a:t>
          </a:r>
        </a:p>
      </dsp:txBody>
      <dsp:txXfrm>
        <a:off x="273063" y="1825537"/>
        <a:ext cx="3453972" cy="426206"/>
      </dsp:txXfrm>
    </dsp:sp>
    <dsp:sp modelId="{9C7FAA72-FF25-4E59-8316-BADB43450ABE}">
      <dsp:nvSpPr>
        <dsp:cNvPr id="0" name=""/>
        <dsp:cNvSpPr/>
      </dsp:nvSpPr>
      <dsp:spPr>
        <a:xfrm>
          <a:off x="0" y="3747200"/>
          <a:ext cx="5000124" cy="13860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8065" tIns="333248" rIns="388065"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a:t>A licensed acute care hospital designated by ICEMA as a Stroke receiging center</a:t>
          </a:r>
        </a:p>
        <a:p>
          <a:pPr marL="342900" lvl="2" indent="-171450" algn="l" defTabSz="711200">
            <a:lnSpc>
              <a:spcPct val="90000"/>
            </a:lnSpc>
            <a:spcBef>
              <a:spcPct val="0"/>
            </a:spcBef>
            <a:spcAft>
              <a:spcPct val="15000"/>
            </a:spcAft>
            <a:buChar char="•"/>
          </a:pPr>
          <a:r>
            <a:rPr lang="en-US" sz="1600" kern="1200"/>
            <a:t>Acute Ready, Primary, Thrombectomy Capable or Comprehensive stroke Center.</a:t>
          </a:r>
        </a:p>
      </dsp:txBody>
      <dsp:txXfrm>
        <a:off x="0" y="3747200"/>
        <a:ext cx="5000124" cy="1386000"/>
      </dsp:txXfrm>
    </dsp:sp>
    <dsp:sp modelId="{CD5FECDE-9FA4-4E06-9FC0-D1B0E71B8A89}">
      <dsp:nvSpPr>
        <dsp:cNvPr id="0" name=""/>
        <dsp:cNvSpPr/>
      </dsp:nvSpPr>
      <dsp:spPr>
        <a:xfrm>
          <a:off x="250006" y="3511040"/>
          <a:ext cx="3500086" cy="47232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2295" tIns="0" rIns="132295" bIns="0" numCol="1" spcCol="1270" anchor="ctr" anchorCtr="0">
          <a:noAutofit/>
        </a:bodyPr>
        <a:lstStyle/>
        <a:p>
          <a:pPr marL="0" lvl="0" indent="0" algn="l" defTabSz="711200">
            <a:lnSpc>
              <a:spcPct val="90000"/>
            </a:lnSpc>
            <a:spcBef>
              <a:spcPct val="0"/>
            </a:spcBef>
            <a:spcAft>
              <a:spcPct val="35000"/>
            </a:spcAft>
            <a:buNone/>
          </a:pPr>
          <a:r>
            <a:rPr lang="en-US" sz="1600" kern="1200"/>
            <a:t>3.  Stroke Receiving Center </a:t>
          </a:r>
        </a:p>
      </dsp:txBody>
      <dsp:txXfrm>
        <a:off x="273063" y="3534097"/>
        <a:ext cx="3453972" cy="4262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62C7E1-7110-4103-969B-220D9CA55806}">
      <dsp:nvSpPr>
        <dsp:cNvPr id="0" name=""/>
        <dsp:cNvSpPr/>
      </dsp:nvSpPr>
      <dsp:spPr>
        <a:xfrm>
          <a:off x="0" y="372452"/>
          <a:ext cx="2464593" cy="147875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Arrowhead Regional Medical Center-Level I</a:t>
          </a:r>
        </a:p>
      </dsp:txBody>
      <dsp:txXfrm>
        <a:off x="0" y="372452"/>
        <a:ext cx="2464593" cy="1478756"/>
      </dsp:txXfrm>
    </dsp:sp>
    <dsp:sp modelId="{3F9F77BC-7095-445D-8BCC-49C7F34C2479}">
      <dsp:nvSpPr>
        <dsp:cNvPr id="0" name=""/>
        <dsp:cNvSpPr/>
      </dsp:nvSpPr>
      <dsp:spPr>
        <a:xfrm>
          <a:off x="2711053" y="372452"/>
          <a:ext cx="2464593" cy="1478756"/>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Loma Linda University Medical Center-Level I</a:t>
          </a:r>
        </a:p>
      </dsp:txBody>
      <dsp:txXfrm>
        <a:off x="2711053" y="372452"/>
        <a:ext cx="2464593" cy="1478756"/>
      </dsp:txXfrm>
    </dsp:sp>
    <dsp:sp modelId="{C4EA128B-DCE8-4F86-B7D4-4B0462E5109C}">
      <dsp:nvSpPr>
        <dsp:cNvPr id="0" name=""/>
        <dsp:cNvSpPr/>
      </dsp:nvSpPr>
      <dsp:spPr>
        <a:xfrm>
          <a:off x="5422106" y="372452"/>
          <a:ext cx="2464593" cy="147875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Loma Linda University Children’s Hospital-Level I</a:t>
          </a:r>
        </a:p>
      </dsp:txBody>
      <dsp:txXfrm>
        <a:off x="5422106" y="372452"/>
        <a:ext cx="2464593" cy="1478756"/>
      </dsp:txXfrm>
    </dsp:sp>
    <dsp:sp modelId="{1D4B0976-190E-478D-B153-C06CB3D90E69}">
      <dsp:nvSpPr>
        <dsp:cNvPr id="0" name=""/>
        <dsp:cNvSpPr/>
      </dsp:nvSpPr>
      <dsp:spPr>
        <a:xfrm>
          <a:off x="0" y="2097667"/>
          <a:ext cx="2464593" cy="147875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Pomona Valley Hospital Medical Center-Level II (LA County)</a:t>
          </a:r>
        </a:p>
      </dsp:txBody>
      <dsp:txXfrm>
        <a:off x="0" y="2097667"/>
        <a:ext cx="2464593" cy="1478756"/>
      </dsp:txXfrm>
    </dsp:sp>
    <dsp:sp modelId="{FB519E01-7B1D-4414-A0F2-043753FE80DD}">
      <dsp:nvSpPr>
        <dsp:cNvPr id="0" name=""/>
        <dsp:cNvSpPr/>
      </dsp:nvSpPr>
      <dsp:spPr>
        <a:xfrm>
          <a:off x="2711053" y="2097667"/>
          <a:ext cx="2464593" cy="1478756"/>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Desert Regional Medical Center-Level II (Riverside County)</a:t>
          </a:r>
        </a:p>
      </dsp:txBody>
      <dsp:txXfrm>
        <a:off x="2711053" y="2097667"/>
        <a:ext cx="2464593" cy="1478756"/>
      </dsp:txXfrm>
    </dsp:sp>
    <dsp:sp modelId="{CBCC9F6D-B5F1-44E0-AFB6-5F48367C67A7}">
      <dsp:nvSpPr>
        <dsp:cNvPr id="0" name=""/>
        <dsp:cNvSpPr/>
      </dsp:nvSpPr>
      <dsp:spPr>
        <a:xfrm>
          <a:off x="5422106" y="2097667"/>
          <a:ext cx="2464593" cy="147875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Hi-Desert Medical Center-Level IV</a:t>
          </a:r>
        </a:p>
      </dsp:txBody>
      <dsp:txXfrm>
        <a:off x="5422106" y="2097667"/>
        <a:ext cx="2464593" cy="14787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1F597F-E028-49DB-B3D9-007134BB93A8}">
      <dsp:nvSpPr>
        <dsp:cNvPr id="0" name=""/>
        <dsp:cNvSpPr/>
      </dsp:nvSpPr>
      <dsp:spPr>
        <a:xfrm>
          <a:off x="0" y="372452"/>
          <a:ext cx="2464593" cy="147875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Desert Valley Hospital</a:t>
          </a:r>
        </a:p>
      </dsp:txBody>
      <dsp:txXfrm>
        <a:off x="0" y="372452"/>
        <a:ext cx="2464593" cy="1478756"/>
      </dsp:txXfrm>
    </dsp:sp>
    <dsp:sp modelId="{1D1590FB-2DC6-487C-BA5D-70ADE50287BB}">
      <dsp:nvSpPr>
        <dsp:cNvPr id="0" name=""/>
        <dsp:cNvSpPr/>
      </dsp:nvSpPr>
      <dsp:spPr>
        <a:xfrm>
          <a:off x="2711053" y="372452"/>
          <a:ext cx="2464593" cy="1478756"/>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Loma Linda University Medical Center</a:t>
          </a:r>
        </a:p>
      </dsp:txBody>
      <dsp:txXfrm>
        <a:off x="2711053" y="372452"/>
        <a:ext cx="2464593" cy="1478756"/>
      </dsp:txXfrm>
    </dsp:sp>
    <dsp:sp modelId="{4767C252-F66C-4492-BC43-56DB02008C70}">
      <dsp:nvSpPr>
        <dsp:cNvPr id="0" name=""/>
        <dsp:cNvSpPr/>
      </dsp:nvSpPr>
      <dsp:spPr>
        <a:xfrm>
          <a:off x="5422106" y="372452"/>
          <a:ext cx="2464593" cy="147875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Pomona Valley Hospital Medical Center (LA County)</a:t>
          </a:r>
        </a:p>
      </dsp:txBody>
      <dsp:txXfrm>
        <a:off x="5422106" y="372452"/>
        <a:ext cx="2464593" cy="1478756"/>
      </dsp:txXfrm>
    </dsp:sp>
    <dsp:sp modelId="{AB597783-E46A-4675-9C37-111A5630B98C}">
      <dsp:nvSpPr>
        <dsp:cNvPr id="0" name=""/>
        <dsp:cNvSpPr/>
      </dsp:nvSpPr>
      <dsp:spPr>
        <a:xfrm>
          <a:off x="0" y="2097667"/>
          <a:ext cx="2464593" cy="1478756"/>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San Antonio Community Hospital</a:t>
          </a:r>
        </a:p>
      </dsp:txBody>
      <dsp:txXfrm>
        <a:off x="0" y="2097667"/>
        <a:ext cx="2464593" cy="1478756"/>
      </dsp:txXfrm>
    </dsp:sp>
    <dsp:sp modelId="{723828A0-51FD-4E10-B3F8-9EE868067530}">
      <dsp:nvSpPr>
        <dsp:cNvPr id="0" name=""/>
        <dsp:cNvSpPr/>
      </dsp:nvSpPr>
      <dsp:spPr>
        <a:xfrm>
          <a:off x="2711053" y="2097667"/>
          <a:ext cx="2464593" cy="1478756"/>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St. Bernadine’s Medical Center</a:t>
          </a:r>
        </a:p>
      </dsp:txBody>
      <dsp:txXfrm>
        <a:off x="2711053" y="2097667"/>
        <a:ext cx="2464593" cy="1478756"/>
      </dsp:txXfrm>
    </dsp:sp>
    <dsp:sp modelId="{33CE7841-3E9B-4A14-A4CE-265ED385BA65}">
      <dsp:nvSpPr>
        <dsp:cNvPr id="0" name=""/>
        <dsp:cNvSpPr/>
      </dsp:nvSpPr>
      <dsp:spPr>
        <a:xfrm>
          <a:off x="5422106" y="2097667"/>
          <a:ext cx="2464593" cy="1478756"/>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St. Mary Medical Center</a:t>
          </a:r>
        </a:p>
      </dsp:txBody>
      <dsp:txXfrm>
        <a:off x="5422106" y="2097667"/>
        <a:ext cx="2464593" cy="14787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A2C47E-8F65-4993-9548-4B3A9074F6CE}">
      <dsp:nvSpPr>
        <dsp:cNvPr id="0" name=""/>
        <dsp:cNvSpPr/>
      </dsp:nvSpPr>
      <dsp:spPr>
        <a:xfrm>
          <a:off x="2310" y="141396"/>
          <a:ext cx="1833041" cy="109982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Redlands Community Hospital - Thrombectomy Capable</a:t>
          </a:r>
        </a:p>
      </dsp:txBody>
      <dsp:txXfrm>
        <a:off x="2310" y="141396"/>
        <a:ext cx="1833041" cy="1099824"/>
      </dsp:txXfrm>
    </dsp:sp>
    <dsp:sp modelId="{4C1CFCCC-9594-4228-9BB1-7A7684E965E6}">
      <dsp:nvSpPr>
        <dsp:cNvPr id="0" name=""/>
        <dsp:cNvSpPr/>
      </dsp:nvSpPr>
      <dsp:spPr>
        <a:xfrm>
          <a:off x="2018656" y="141396"/>
          <a:ext cx="1833041" cy="1099824"/>
        </a:xfrm>
        <a:prstGeom prst="rect">
          <a:avLst/>
        </a:prstGeom>
        <a:solidFill>
          <a:schemeClr val="accent5">
            <a:hueOff val="-993388"/>
            <a:satOff val="3981"/>
            <a:lumOff val="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Loma Linda University Medical Center - Comprehensive</a:t>
          </a:r>
        </a:p>
      </dsp:txBody>
      <dsp:txXfrm>
        <a:off x="2018656" y="141396"/>
        <a:ext cx="1833041" cy="1099824"/>
      </dsp:txXfrm>
    </dsp:sp>
    <dsp:sp modelId="{6746FBCA-DD07-44DB-B9F1-A2E46D68A366}">
      <dsp:nvSpPr>
        <dsp:cNvPr id="0" name=""/>
        <dsp:cNvSpPr/>
      </dsp:nvSpPr>
      <dsp:spPr>
        <a:xfrm>
          <a:off x="4035002" y="141396"/>
          <a:ext cx="1833041" cy="1099824"/>
        </a:xfrm>
        <a:prstGeom prst="rect">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Arrowhead Regional Medical Center - Comprehensive</a:t>
          </a:r>
        </a:p>
      </dsp:txBody>
      <dsp:txXfrm>
        <a:off x="4035002" y="141396"/>
        <a:ext cx="1833041" cy="1099824"/>
      </dsp:txXfrm>
    </dsp:sp>
    <dsp:sp modelId="{9B791188-5A21-4FD9-A9AB-E615851EDC6E}">
      <dsp:nvSpPr>
        <dsp:cNvPr id="0" name=""/>
        <dsp:cNvSpPr/>
      </dsp:nvSpPr>
      <dsp:spPr>
        <a:xfrm>
          <a:off x="6051347" y="141396"/>
          <a:ext cx="1833041" cy="1099824"/>
        </a:xfrm>
        <a:prstGeom prst="rect">
          <a:avLst/>
        </a:prstGeom>
        <a:solidFill>
          <a:schemeClr val="accent5">
            <a:hueOff val="-2980163"/>
            <a:satOff val="11943"/>
            <a:lumOff val="2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San Antonio Community Hospital - Primary</a:t>
          </a:r>
        </a:p>
      </dsp:txBody>
      <dsp:txXfrm>
        <a:off x="6051347" y="141396"/>
        <a:ext cx="1833041" cy="1099824"/>
      </dsp:txXfrm>
    </dsp:sp>
    <dsp:sp modelId="{84F6D06C-B4A8-47A5-975C-9C00FCD112E6}">
      <dsp:nvSpPr>
        <dsp:cNvPr id="0" name=""/>
        <dsp:cNvSpPr/>
      </dsp:nvSpPr>
      <dsp:spPr>
        <a:xfrm>
          <a:off x="2310" y="1424525"/>
          <a:ext cx="1833041" cy="1099824"/>
        </a:xfrm>
        <a:prstGeom prst="rect">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Pomona Valley Hospital Medical Center - Comprehensive (LA County)</a:t>
          </a:r>
        </a:p>
      </dsp:txBody>
      <dsp:txXfrm>
        <a:off x="2310" y="1424525"/>
        <a:ext cx="1833041" cy="1099824"/>
      </dsp:txXfrm>
    </dsp:sp>
    <dsp:sp modelId="{159A32FF-9512-4385-ABE4-72BE3364EE58}">
      <dsp:nvSpPr>
        <dsp:cNvPr id="0" name=""/>
        <dsp:cNvSpPr/>
      </dsp:nvSpPr>
      <dsp:spPr>
        <a:xfrm>
          <a:off x="2018656" y="1424525"/>
          <a:ext cx="1833041" cy="1099824"/>
        </a:xfrm>
        <a:prstGeom prst="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Desert Regional Medical Center - Comprehensive (Riverside Co)</a:t>
          </a:r>
        </a:p>
      </dsp:txBody>
      <dsp:txXfrm>
        <a:off x="2018656" y="1424525"/>
        <a:ext cx="1833041" cy="1099824"/>
      </dsp:txXfrm>
    </dsp:sp>
    <dsp:sp modelId="{FE8AA6E6-F086-40BB-BB2D-08CF7370453E}">
      <dsp:nvSpPr>
        <dsp:cNvPr id="0" name=""/>
        <dsp:cNvSpPr/>
      </dsp:nvSpPr>
      <dsp:spPr>
        <a:xfrm>
          <a:off x="4035002" y="1424525"/>
          <a:ext cx="1833041" cy="1099824"/>
        </a:xfrm>
        <a:prstGeom prst="rect">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Kaiser Fontana - Primary</a:t>
          </a:r>
          <a:endParaRPr lang="en-US" sz="1400" kern="1200" dirty="0"/>
        </a:p>
      </dsp:txBody>
      <dsp:txXfrm>
        <a:off x="4035002" y="1424525"/>
        <a:ext cx="1833041" cy="1099824"/>
      </dsp:txXfrm>
    </dsp:sp>
    <dsp:sp modelId="{E10926FB-BFB1-4AC0-9F41-89388222E830}">
      <dsp:nvSpPr>
        <dsp:cNvPr id="0" name=""/>
        <dsp:cNvSpPr/>
      </dsp:nvSpPr>
      <dsp:spPr>
        <a:xfrm>
          <a:off x="6051347" y="1424525"/>
          <a:ext cx="1833041" cy="1099824"/>
        </a:xfrm>
        <a:prstGeom prst="rect">
          <a:avLst/>
        </a:prstGeom>
        <a:solidFill>
          <a:schemeClr val="accent5">
            <a:hueOff val="-6953714"/>
            <a:satOff val="27868"/>
            <a:lumOff val="60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Kaiser Ontario - Primary</a:t>
          </a:r>
          <a:endParaRPr lang="en-US" sz="1400" kern="1200" dirty="0"/>
        </a:p>
      </dsp:txBody>
      <dsp:txXfrm>
        <a:off x="6051347" y="1424525"/>
        <a:ext cx="1833041" cy="1099824"/>
      </dsp:txXfrm>
    </dsp:sp>
    <dsp:sp modelId="{F1A39B37-CB7C-4B24-B614-9690104246A6}">
      <dsp:nvSpPr>
        <dsp:cNvPr id="0" name=""/>
        <dsp:cNvSpPr/>
      </dsp:nvSpPr>
      <dsp:spPr>
        <a:xfrm>
          <a:off x="1010483" y="2707654"/>
          <a:ext cx="1833041" cy="1099824"/>
        </a:xfrm>
        <a:prstGeom prst="rect">
          <a:avLst/>
        </a:prstGeom>
        <a:solidFill>
          <a:schemeClr val="accent5">
            <a:hueOff val="-7947101"/>
            <a:satOff val="31849"/>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St Mary Medical Center - Primary</a:t>
          </a:r>
          <a:endParaRPr lang="en-US" sz="1400" kern="1200" dirty="0"/>
        </a:p>
      </dsp:txBody>
      <dsp:txXfrm>
        <a:off x="1010483" y="2707654"/>
        <a:ext cx="1833041" cy="1099824"/>
      </dsp:txXfrm>
    </dsp:sp>
    <dsp:sp modelId="{5E3D7BA6-3332-4DF4-9B16-F98519DFD95E}">
      <dsp:nvSpPr>
        <dsp:cNvPr id="0" name=""/>
        <dsp:cNvSpPr/>
      </dsp:nvSpPr>
      <dsp:spPr>
        <a:xfrm>
          <a:off x="3026829" y="2707654"/>
          <a:ext cx="1833041" cy="1099824"/>
        </a:xfrm>
        <a:prstGeom prst="rect">
          <a:avLst/>
        </a:prstGeom>
        <a:solidFill>
          <a:schemeClr val="accent5">
            <a:hueOff val="-8940489"/>
            <a:satOff val="35830"/>
            <a:lumOff val="77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St Bernardine Medical Center - Primary</a:t>
          </a:r>
        </a:p>
      </dsp:txBody>
      <dsp:txXfrm>
        <a:off x="3026829" y="2707654"/>
        <a:ext cx="1833041" cy="1099824"/>
      </dsp:txXfrm>
    </dsp:sp>
    <dsp:sp modelId="{21F21098-E5FB-43F0-8F49-90CDC87C2A70}">
      <dsp:nvSpPr>
        <dsp:cNvPr id="0" name=""/>
        <dsp:cNvSpPr/>
      </dsp:nvSpPr>
      <dsp:spPr>
        <a:xfrm>
          <a:off x="5043174" y="2707654"/>
          <a:ext cx="1833041" cy="1099824"/>
        </a:xfrm>
        <a:prstGeom prst="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Hi-Desert Medical Center - Acute Ready</a:t>
          </a:r>
        </a:p>
      </dsp:txBody>
      <dsp:txXfrm>
        <a:off x="5043174" y="2707654"/>
        <a:ext cx="1833041" cy="10998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53637B-7CC3-4AFD-AC7C-CF2DF55B85C6}">
      <dsp:nvSpPr>
        <dsp:cNvPr id="0" name=""/>
        <dsp:cNvSpPr/>
      </dsp:nvSpPr>
      <dsp:spPr>
        <a:xfrm>
          <a:off x="0" y="0"/>
          <a:ext cx="6703695" cy="195810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If the patient arrived at the referral hospital by EMS the referral hospital ED Physician may request transport unit to remain with patient for </a:t>
          </a:r>
          <a:r>
            <a:rPr lang="en-US" sz="2000" i="1" kern="1200"/>
            <a:t>minimal stabilization </a:t>
          </a:r>
          <a:r>
            <a:rPr lang="en-US" sz="2000" kern="1200"/>
            <a:t>and transport immediately to the appropriate Specialty Care Center.</a:t>
          </a:r>
        </a:p>
      </dsp:txBody>
      <dsp:txXfrm>
        <a:off x="57351" y="57351"/>
        <a:ext cx="4679843" cy="1843400"/>
      </dsp:txXfrm>
    </dsp:sp>
    <dsp:sp modelId="{1F41CD00-B347-441C-B167-F1602C30A4AB}">
      <dsp:nvSpPr>
        <dsp:cNvPr id="0" name=""/>
        <dsp:cNvSpPr/>
      </dsp:nvSpPr>
      <dsp:spPr>
        <a:xfrm>
          <a:off x="1183004" y="2393235"/>
          <a:ext cx="6703695" cy="1958102"/>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The referral hospital may consider sending a Physician or Nurse with transport unit if deemed necessary due to patient condition or scope of practice</a:t>
          </a:r>
        </a:p>
      </dsp:txBody>
      <dsp:txXfrm>
        <a:off x="1240355" y="2450586"/>
        <a:ext cx="4133221" cy="1843400"/>
      </dsp:txXfrm>
    </dsp:sp>
    <dsp:sp modelId="{3DE32A6F-BEC0-4DC3-94E6-8EC4766AE42E}">
      <dsp:nvSpPr>
        <dsp:cNvPr id="0" name=""/>
        <dsp:cNvSpPr/>
      </dsp:nvSpPr>
      <dsp:spPr>
        <a:xfrm>
          <a:off x="5430928" y="1539285"/>
          <a:ext cx="1272766" cy="1272766"/>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717300" y="1539285"/>
        <a:ext cx="700022" cy="95775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4A837C-4631-49AB-AA8A-0163CEDD5A0D}">
      <dsp:nvSpPr>
        <dsp:cNvPr id="0" name=""/>
        <dsp:cNvSpPr/>
      </dsp:nvSpPr>
      <dsp:spPr>
        <a:xfrm>
          <a:off x="2310" y="343230"/>
          <a:ext cx="1833041" cy="109982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 9010 Continuation of Care</a:t>
          </a:r>
        </a:p>
      </dsp:txBody>
      <dsp:txXfrm>
        <a:off x="2310" y="343230"/>
        <a:ext cx="1833041" cy="1099824"/>
      </dsp:txXfrm>
    </dsp:sp>
    <dsp:sp modelId="{D9A99C9E-6608-431E-984D-460245F4198D}">
      <dsp:nvSpPr>
        <dsp:cNvPr id="0" name=""/>
        <dsp:cNvSpPr/>
      </dsp:nvSpPr>
      <dsp:spPr>
        <a:xfrm>
          <a:off x="2018656" y="343230"/>
          <a:ext cx="1833041" cy="1099824"/>
        </a:xfrm>
        <a:prstGeom prst="rect">
          <a:avLst/>
        </a:prstGeom>
        <a:solidFill>
          <a:schemeClr val="accent2">
            <a:hueOff val="468152"/>
            <a:satOff val="-584"/>
            <a:lumOff val="1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#9030 Destination</a:t>
          </a:r>
        </a:p>
      </dsp:txBody>
      <dsp:txXfrm>
        <a:off x="2018656" y="343230"/>
        <a:ext cx="1833041" cy="1099824"/>
      </dsp:txXfrm>
    </dsp:sp>
    <dsp:sp modelId="{47DD1F1A-766E-4CC2-93BD-0645EAF444B5}">
      <dsp:nvSpPr>
        <dsp:cNvPr id="0" name=""/>
        <dsp:cNvSpPr/>
      </dsp:nvSpPr>
      <dsp:spPr>
        <a:xfrm>
          <a:off x="4035002" y="343230"/>
          <a:ext cx="1833041" cy="1099824"/>
        </a:xfrm>
        <a:prstGeom prst="rect">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#9040 Trauma Triage Criteria</a:t>
          </a:r>
        </a:p>
      </dsp:txBody>
      <dsp:txXfrm>
        <a:off x="4035002" y="343230"/>
        <a:ext cx="1833041" cy="1099824"/>
      </dsp:txXfrm>
    </dsp:sp>
    <dsp:sp modelId="{B8430602-6311-4BDB-A421-855F99FE1182}">
      <dsp:nvSpPr>
        <dsp:cNvPr id="0" name=""/>
        <dsp:cNvSpPr/>
      </dsp:nvSpPr>
      <dsp:spPr>
        <a:xfrm>
          <a:off x="6051347" y="343230"/>
          <a:ext cx="1833041" cy="1099824"/>
        </a:xfrm>
        <a:prstGeom prst="rect">
          <a:avLst/>
        </a:prstGeom>
        <a:solidFill>
          <a:schemeClr val="accent2">
            <a:hueOff val="1404456"/>
            <a:satOff val="-1752"/>
            <a:lumOff val="41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#14230 Suspected Acute Myocardial Infarction</a:t>
          </a:r>
        </a:p>
      </dsp:txBody>
      <dsp:txXfrm>
        <a:off x="6051347" y="343230"/>
        <a:ext cx="1833041" cy="1099824"/>
      </dsp:txXfrm>
    </dsp:sp>
    <dsp:sp modelId="{47343C84-6A93-496A-9F2F-483B28CBBC10}">
      <dsp:nvSpPr>
        <dsp:cNvPr id="0" name=""/>
        <dsp:cNvSpPr/>
      </dsp:nvSpPr>
      <dsp:spPr>
        <a:xfrm>
          <a:off x="2310" y="1626359"/>
          <a:ext cx="1833041" cy="1099824"/>
        </a:xfrm>
        <a:prstGeom prst="rect">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#14080 Stroke Treatment-Adult</a:t>
          </a:r>
        </a:p>
      </dsp:txBody>
      <dsp:txXfrm>
        <a:off x="2310" y="1626359"/>
        <a:ext cx="1833041" cy="1099824"/>
      </dsp:txXfrm>
    </dsp:sp>
    <dsp:sp modelId="{A8ACBA83-5B56-4C07-9AEB-2B21F0BEB92D}">
      <dsp:nvSpPr>
        <dsp:cNvPr id="0" name=""/>
        <dsp:cNvSpPr/>
      </dsp:nvSpPr>
      <dsp:spPr>
        <a:xfrm>
          <a:off x="2018656" y="1626359"/>
          <a:ext cx="1833041" cy="1099824"/>
        </a:xfrm>
        <a:prstGeom prst="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#14090 Trauma – Adult</a:t>
          </a:r>
        </a:p>
      </dsp:txBody>
      <dsp:txXfrm>
        <a:off x="2018656" y="1626359"/>
        <a:ext cx="1833041" cy="1099824"/>
      </dsp:txXfrm>
    </dsp:sp>
    <dsp:sp modelId="{A9991441-B3FA-4862-92A2-DCC949ABF8C1}">
      <dsp:nvSpPr>
        <dsp:cNvPr id="0" name=""/>
        <dsp:cNvSpPr/>
      </dsp:nvSpPr>
      <dsp:spPr>
        <a:xfrm>
          <a:off x="4035002" y="1626359"/>
          <a:ext cx="1833041" cy="1099824"/>
        </a:xfrm>
        <a:prstGeom prst="rect">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#14180 Trauma – Pediatric </a:t>
          </a:r>
        </a:p>
      </dsp:txBody>
      <dsp:txXfrm>
        <a:off x="4035002" y="1626359"/>
        <a:ext cx="1833041" cy="1099824"/>
      </dsp:txXfrm>
    </dsp:sp>
    <dsp:sp modelId="{0002EDE1-CCC7-46C1-BD2B-ABCFE1B35834}">
      <dsp:nvSpPr>
        <dsp:cNvPr id="0" name=""/>
        <dsp:cNvSpPr/>
      </dsp:nvSpPr>
      <dsp:spPr>
        <a:xfrm>
          <a:off x="6051347" y="1626359"/>
          <a:ext cx="1833041" cy="1099824"/>
        </a:xfrm>
        <a:prstGeom prst="rect">
          <a:avLst/>
        </a:prstGeom>
        <a:solidFill>
          <a:schemeClr val="accent2">
            <a:hueOff val="3277063"/>
            <a:satOff val="-4087"/>
            <a:lumOff val="9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Authority:-</a:t>
          </a:r>
        </a:p>
      </dsp:txBody>
      <dsp:txXfrm>
        <a:off x="6051347" y="1626359"/>
        <a:ext cx="1833041" cy="1099824"/>
      </dsp:txXfrm>
    </dsp:sp>
    <dsp:sp modelId="{1D0FB51B-9F61-469F-9941-D4AF0BAD89DD}">
      <dsp:nvSpPr>
        <dsp:cNvPr id="0" name=""/>
        <dsp:cNvSpPr/>
      </dsp:nvSpPr>
      <dsp:spPr>
        <a:xfrm>
          <a:off x="1010483" y="2909488"/>
          <a:ext cx="1833041" cy="1099824"/>
        </a:xfrm>
        <a:prstGeom prst="rect">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California Health and Safety code,</a:t>
          </a:r>
        </a:p>
      </dsp:txBody>
      <dsp:txXfrm>
        <a:off x="1010483" y="2909488"/>
        <a:ext cx="1833041" cy="1099824"/>
      </dsp:txXfrm>
    </dsp:sp>
    <dsp:sp modelId="{716A0508-6AF7-49FD-A0FD-9D214F5CD324}">
      <dsp:nvSpPr>
        <dsp:cNvPr id="0" name=""/>
        <dsp:cNvSpPr/>
      </dsp:nvSpPr>
      <dsp:spPr>
        <a:xfrm>
          <a:off x="3026829" y="2909488"/>
          <a:ext cx="1833041" cy="1099824"/>
        </a:xfrm>
        <a:prstGeom prst="rect">
          <a:avLst/>
        </a:prstGeom>
        <a:solidFill>
          <a:schemeClr val="accent2">
            <a:hueOff val="4213367"/>
            <a:satOff val="-5255"/>
            <a:lumOff val="12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Division 2.5, 1797.204</a:t>
          </a:r>
        </a:p>
      </dsp:txBody>
      <dsp:txXfrm>
        <a:off x="3026829" y="2909488"/>
        <a:ext cx="1833041" cy="1099824"/>
      </dsp:txXfrm>
    </dsp:sp>
    <dsp:sp modelId="{5BD13FD7-ECB2-4986-981F-BB22D4E8A94D}">
      <dsp:nvSpPr>
        <dsp:cNvPr id="0" name=""/>
        <dsp:cNvSpPr/>
      </dsp:nvSpPr>
      <dsp:spPr>
        <a:xfrm>
          <a:off x="5043174" y="2909488"/>
          <a:ext cx="1833041" cy="1099824"/>
        </a:xfrm>
        <a:prstGeom prst="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California Code of Regulation, Title 22</a:t>
          </a:r>
        </a:p>
      </dsp:txBody>
      <dsp:txXfrm>
        <a:off x="5043174" y="2909488"/>
        <a:ext cx="1833041" cy="10998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376F68-156A-4E3C-9B8A-63DF96FED921}" type="datetimeFigureOut">
              <a:rPr lang="en-US" smtClean="0"/>
              <a:t>2/9/2024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858D6C-C2D8-4E1B-AE7F-9D4C3683E2EA}" type="slidenum">
              <a:rPr lang="en-US" smtClean="0"/>
              <a:t>‹#›</a:t>
            </a:fld>
            <a:endParaRPr lang="en-US"/>
          </a:p>
        </p:txBody>
      </p:sp>
    </p:spTree>
    <p:extLst>
      <p:ext uri="{BB962C8B-B14F-4D97-AF65-F5344CB8AC3E}">
        <p14:creationId xmlns:p14="http://schemas.microsoft.com/office/powerpoint/2010/main" val="236830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policy is not to be used for inter-facility transfer of patients.</a:t>
            </a:r>
            <a:r>
              <a:rPr lang="en-US" baseline="0" dirty="0"/>
              <a:t>  </a:t>
            </a:r>
            <a:endParaRPr lang="en-US" dirty="0"/>
          </a:p>
        </p:txBody>
      </p:sp>
      <p:sp>
        <p:nvSpPr>
          <p:cNvPr id="4" name="Slide Number Placeholder 3"/>
          <p:cNvSpPr>
            <a:spLocks noGrp="1"/>
          </p:cNvSpPr>
          <p:nvPr>
            <p:ph type="sldNum" sz="quarter" idx="10"/>
          </p:nvPr>
        </p:nvSpPr>
        <p:spPr/>
        <p:txBody>
          <a:bodyPr/>
          <a:lstStyle/>
          <a:p>
            <a:fld id="{C2858D6C-C2D8-4E1B-AE7F-9D4C3683E2EA}" type="slidenum">
              <a:rPr lang="en-US" smtClean="0"/>
              <a:t>2</a:t>
            </a:fld>
            <a:endParaRPr lang="en-US"/>
          </a:p>
        </p:txBody>
      </p:sp>
    </p:spTree>
    <p:extLst>
      <p:ext uri="{BB962C8B-B14F-4D97-AF65-F5344CB8AC3E}">
        <p14:creationId xmlns:p14="http://schemas.microsoft.com/office/powerpoint/2010/main" val="2800834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to send your CEU/CE</a:t>
            </a:r>
            <a:r>
              <a:rPr lang="en-US" baseline="0" dirty="0"/>
              <a:t> Rosters to ICEMA.</a:t>
            </a:r>
            <a:endParaRPr lang="en-US" dirty="0"/>
          </a:p>
        </p:txBody>
      </p:sp>
      <p:sp>
        <p:nvSpPr>
          <p:cNvPr id="4" name="Slide Number Placeholder 3"/>
          <p:cNvSpPr>
            <a:spLocks noGrp="1"/>
          </p:cNvSpPr>
          <p:nvPr>
            <p:ph type="sldNum" sz="quarter" idx="10"/>
          </p:nvPr>
        </p:nvSpPr>
        <p:spPr/>
        <p:txBody>
          <a:bodyPr/>
          <a:lstStyle/>
          <a:p>
            <a:fld id="{73137D56-A5EC-4E5F-8380-93BE7281F434}"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3729602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policy includes</a:t>
            </a:r>
            <a:r>
              <a:rPr lang="en-US" baseline="0" dirty="0"/>
              <a:t> the rapid transfer from specialty care center to specialty care center when higher level of care is required. </a:t>
            </a:r>
            <a:endParaRPr lang="en-US" dirty="0"/>
          </a:p>
        </p:txBody>
      </p:sp>
      <p:sp>
        <p:nvSpPr>
          <p:cNvPr id="4" name="Slide Number Placeholder 3"/>
          <p:cNvSpPr>
            <a:spLocks noGrp="1"/>
          </p:cNvSpPr>
          <p:nvPr>
            <p:ph type="sldNum" sz="quarter" idx="10"/>
          </p:nvPr>
        </p:nvSpPr>
        <p:spPr/>
        <p:txBody>
          <a:bodyPr/>
          <a:lstStyle/>
          <a:p>
            <a:fld id="{C2858D6C-C2D8-4E1B-AE7F-9D4C3683E2EA}" type="slidenum">
              <a:rPr lang="en-US" smtClean="0"/>
              <a:t>3</a:t>
            </a:fld>
            <a:endParaRPr lang="en-US"/>
          </a:p>
        </p:txBody>
      </p:sp>
    </p:spTree>
    <p:extLst>
      <p:ext uri="{BB962C8B-B14F-4D97-AF65-F5344CB8AC3E}">
        <p14:creationId xmlns:p14="http://schemas.microsoft.com/office/powerpoint/2010/main" val="2914572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Utilized by a referral hospital</a:t>
            </a:r>
            <a:r>
              <a:rPr lang="en-US" baseline="0" dirty="0"/>
              <a:t> because </a:t>
            </a:r>
            <a:r>
              <a:rPr lang="en-US" dirty="0"/>
              <a:t>specialty care services are not available at the referral</a:t>
            </a:r>
            <a:r>
              <a:rPr lang="en-US" baseline="0" dirty="0"/>
              <a:t> hospital.</a:t>
            </a:r>
            <a:endParaRPr lang="en-US" dirty="0"/>
          </a:p>
        </p:txBody>
      </p:sp>
      <p:sp>
        <p:nvSpPr>
          <p:cNvPr id="4" name="Slide Number Placeholder 3"/>
          <p:cNvSpPr>
            <a:spLocks noGrp="1"/>
          </p:cNvSpPr>
          <p:nvPr>
            <p:ph type="sldNum" sz="quarter" idx="5"/>
          </p:nvPr>
        </p:nvSpPr>
        <p:spPr/>
        <p:txBody>
          <a:bodyPr/>
          <a:lstStyle/>
          <a:p>
            <a:fld id="{C2858D6C-C2D8-4E1B-AE7F-9D4C3683E2EA}" type="slidenum">
              <a:rPr lang="en-US" smtClean="0"/>
              <a:t>4</a:t>
            </a:fld>
            <a:endParaRPr lang="en-US"/>
          </a:p>
        </p:txBody>
      </p:sp>
    </p:spTree>
    <p:extLst>
      <p:ext uri="{BB962C8B-B14F-4D97-AF65-F5344CB8AC3E}">
        <p14:creationId xmlns:p14="http://schemas.microsoft.com/office/powerpoint/2010/main" val="889877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STEMI center can be a trauma referral hospital </a:t>
            </a:r>
            <a:r>
              <a:rPr lang="en-US" dirty="0" err="1"/>
              <a:t>etc</a:t>
            </a:r>
            <a:r>
              <a:rPr lang="en-US" dirty="0"/>
              <a:t> </a:t>
            </a:r>
          </a:p>
        </p:txBody>
      </p:sp>
      <p:sp>
        <p:nvSpPr>
          <p:cNvPr id="4" name="Slide Number Placeholder 3"/>
          <p:cNvSpPr>
            <a:spLocks noGrp="1"/>
          </p:cNvSpPr>
          <p:nvPr>
            <p:ph type="sldNum" sz="quarter" idx="5"/>
          </p:nvPr>
        </p:nvSpPr>
        <p:spPr/>
        <p:txBody>
          <a:bodyPr/>
          <a:lstStyle/>
          <a:p>
            <a:fld id="{C2858D6C-C2D8-4E1B-AE7F-9D4C3683E2EA}" type="slidenum">
              <a:rPr lang="en-US" smtClean="0"/>
              <a:t>7</a:t>
            </a:fld>
            <a:endParaRPr lang="en-US"/>
          </a:p>
        </p:txBody>
      </p:sp>
    </p:spTree>
    <p:extLst>
      <p:ext uri="{BB962C8B-B14F-4D97-AF65-F5344CB8AC3E}">
        <p14:creationId xmlns:p14="http://schemas.microsoft.com/office/powerpoint/2010/main" val="63349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STEMI center can be a trauma referral hospital </a:t>
            </a:r>
            <a:r>
              <a:rPr lang="en-US" dirty="0" err="1"/>
              <a:t>etc</a:t>
            </a:r>
            <a:r>
              <a:rPr lang="en-US" dirty="0"/>
              <a:t> </a:t>
            </a:r>
          </a:p>
        </p:txBody>
      </p:sp>
      <p:sp>
        <p:nvSpPr>
          <p:cNvPr id="4" name="Slide Number Placeholder 3"/>
          <p:cNvSpPr>
            <a:spLocks noGrp="1"/>
          </p:cNvSpPr>
          <p:nvPr>
            <p:ph type="sldNum" sz="quarter" idx="5"/>
          </p:nvPr>
        </p:nvSpPr>
        <p:spPr/>
        <p:txBody>
          <a:bodyPr/>
          <a:lstStyle/>
          <a:p>
            <a:fld id="{C2858D6C-C2D8-4E1B-AE7F-9D4C3683E2EA}" type="slidenum">
              <a:rPr lang="en-US" smtClean="0"/>
              <a:t>8</a:t>
            </a:fld>
            <a:endParaRPr lang="en-US"/>
          </a:p>
        </p:txBody>
      </p:sp>
    </p:spTree>
    <p:extLst>
      <p:ext uri="{BB962C8B-B14F-4D97-AF65-F5344CB8AC3E}">
        <p14:creationId xmlns:p14="http://schemas.microsoft.com/office/powerpoint/2010/main" val="1480543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forget to make Trauma</a:t>
            </a:r>
            <a:r>
              <a:rPr lang="en-US" baseline="0" dirty="0"/>
              <a:t>, STEMI or Stroke Base Hospital Contact!  Let them know you are coming so they can be ready!</a:t>
            </a:r>
          </a:p>
          <a:p>
            <a:endParaRPr lang="en-US" baseline="0" dirty="0"/>
          </a:p>
          <a:p>
            <a:r>
              <a:rPr lang="en-US" baseline="0" dirty="0">
                <a:solidFill>
                  <a:srgbClr val="FF0000"/>
                </a:solidFill>
              </a:rPr>
              <a:t>Examples of critical interventions (but not limited to): intubation, blood products, tube thoracostomy</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C2858D6C-C2D8-4E1B-AE7F-9D4C3683E2EA}" type="slidenum">
              <a:rPr lang="en-US" smtClean="0"/>
              <a:t>9</a:t>
            </a:fld>
            <a:endParaRPr lang="en-US"/>
          </a:p>
        </p:txBody>
      </p:sp>
    </p:spTree>
    <p:extLst>
      <p:ext uri="{BB962C8B-B14F-4D97-AF65-F5344CB8AC3E}">
        <p14:creationId xmlns:p14="http://schemas.microsoft.com/office/powerpoint/2010/main" val="2583818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a:t>
            </a:r>
            <a:r>
              <a:rPr lang="en-US" baseline="0" dirty="0"/>
              <a:t> a </a:t>
            </a:r>
            <a:r>
              <a:rPr lang="en-US" baseline="0" dirty="0" err="1"/>
              <a:t>Nascar</a:t>
            </a:r>
            <a:r>
              <a:rPr lang="en-US" baseline="0" dirty="0"/>
              <a:t> race the most important is thing to get the driver to the finish line and it takes only to seconds to fuel and change tires. For EMS, when TIME IS OF THE ESSENCE a pit stop @ RH to resolve the life threatening condition may be warranted. The goal is to stabilize as quickly as possible and CONTINUE on to SCC.  “Unstable” is subjective and relies on the clinical skills of the EMS care team, a teaching point-  more specific wording that describes a patient that cannot be managed safely to a further facility. </a:t>
            </a:r>
            <a:endParaRPr lang="en-US" dirty="0"/>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C2858D6C-C2D8-4E1B-AE7F-9D4C3683E2EA}" type="slidenum">
              <a:rPr lang="en-US" smtClean="0"/>
              <a:t>10</a:t>
            </a:fld>
            <a:endParaRPr lang="en-US"/>
          </a:p>
        </p:txBody>
      </p:sp>
    </p:spTree>
    <p:extLst>
      <p:ext uri="{BB962C8B-B14F-4D97-AF65-F5344CB8AC3E}">
        <p14:creationId xmlns:p14="http://schemas.microsoft.com/office/powerpoint/2010/main" val="3774740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forget to make Trauma</a:t>
            </a:r>
            <a:r>
              <a:rPr lang="en-US" baseline="0" dirty="0"/>
              <a:t>, STEMI or Stroke Base Hospital Contact!  Let them know you are coming so they can be ready!</a:t>
            </a:r>
          </a:p>
          <a:p>
            <a:endParaRPr lang="en-US" baseline="0" dirty="0"/>
          </a:p>
          <a:p>
            <a:r>
              <a:rPr lang="en-US" baseline="0" dirty="0">
                <a:solidFill>
                  <a:srgbClr val="FF0000"/>
                </a:solidFill>
              </a:rPr>
              <a:t>Examples of critical interventions (but not limited to): intubation, blood products, tube thoracostomy</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C2858D6C-C2D8-4E1B-AE7F-9D4C3683E2EA}" type="slidenum">
              <a:rPr lang="en-US" smtClean="0"/>
              <a:t>11</a:t>
            </a:fld>
            <a:endParaRPr lang="en-US"/>
          </a:p>
        </p:txBody>
      </p:sp>
    </p:spTree>
    <p:extLst>
      <p:ext uri="{BB962C8B-B14F-4D97-AF65-F5344CB8AC3E}">
        <p14:creationId xmlns:p14="http://schemas.microsoft.com/office/powerpoint/2010/main" val="1976914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referral hospital wishes to request CCT transport do not call 911 dispatch they must call the transport agency/provider dispatch center directly and this transfer falls out of the Continuation of Care criteria.</a:t>
            </a:r>
          </a:p>
          <a:p>
            <a:endParaRPr lang="en-US" dirty="0"/>
          </a:p>
        </p:txBody>
      </p:sp>
      <p:sp>
        <p:nvSpPr>
          <p:cNvPr id="4" name="Slide Number Placeholder 3"/>
          <p:cNvSpPr>
            <a:spLocks noGrp="1"/>
          </p:cNvSpPr>
          <p:nvPr>
            <p:ph type="sldNum" sz="quarter" idx="5"/>
          </p:nvPr>
        </p:nvSpPr>
        <p:spPr/>
        <p:txBody>
          <a:bodyPr/>
          <a:lstStyle/>
          <a:p>
            <a:fld id="{C2858D6C-C2D8-4E1B-AE7F-9D4C3683E2EA}" type="slidenum">
              <a:rPr lang="en-US" smtClean="0"/>
              <a:t>18</a:t>
            </a:fld>
            <a:endParaRPr lang="en-US"/>
          </a:p>
        </p:txBody>
      </p:sp>
    </p:spTree>
    <p:extLst>
      <p:ext uri="{BB962C8B-B14F-4D97-AF65-F5344CB8AC3E}">
        <p14:creationId xmlns:p14="http://schemas.microsoft.com/office/powerpoint/2010/main" val="2258194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1CE16F7-9B23-4F20-A438-51F26AA732D6}" type="datetimeFigureOut">
              <a:rPr lang="en-US" smtClean="0"/>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A30A3-B505-4E93-8865-BF5E51AAA373}" type="slidenum">
              <a:rPr lang="en-US" smtClean="0"/>
              <a:t>‹#›</a:t>
            </a:fld>
            <a:endParaRPr lang="en-US"/>
          </a:p>
        </p:txBody>
      </p:sp>
    </p:spTree>
    <p:extLst>
      <p:ext uri="{BB962C8B-B14F-4D97-AF65-F5344CB8AC3E}">
        <p14:creationId xmlns:p14="http://schemas.microsoft.com/office/powerpoint/2010/main" val="1106806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CE16F7-9B23-4F20-A438-51F26AA732D6}" type="datetimeFigureOut">
              <a:rPr lang="en-US" smtClean="0"/>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A30A3-B505-4E93-8865-BF5E51AAA373}" type="slidenum">
              <a:rPr lang="en-US" smtClean="0"/>
              <a:t>‹#›</a:t>
            </a:fld>
            <a:endParaRPr lang="en-US"/>
          </a:p>
        </p:txBody>
      </p:sp>
    </p:spTree>
    <p:extLst>
      <p:ext uri="{BB962C8B-B14F-4D97-AF65-F5344CB8AC3E}">
        <p14:creationId xmlns:p14="http://schemas.microsoft.com/office/powerpoint/2010/main" val="558351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CE16F7-9B23-4F20-A438-51F26AA732D6}" type="datetimeFigureOut">
              <a:rPr lang="en-US" smtClean="0"/>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A30A3-B505-4E93-8865-BF5E51AAA373}" type="slidenum">
              <a:rPr lang="en-US" smtClean="0"/>
              <a:t>‹#›</a:t>
            </a:fld>
            <a:endParaRPr lang="en-US"/>
          </a:p>
        </p:txBody>
      </p:sp>
    </p:spTree>
    <p:extLst>
      <p:ext uri="{BB962C8B-B14F-4D97-AF65-F5344CB8AC3E}">
        <p14:creationId xmlns:p14="http://schemas.microsoft.com/office/powerpoint/2010/main" val="2033630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DFB8C4-128E-4462-B662-445ECEB91342}" type="datetimeFigureOut">
              <a:rPr lang="en-US" smtClean="0">
                <a:solidFill>
                  <a:prstClr val="black">
                    <a:tint val="75000"/>
                  </a:prstClr>
                </a:solidFill>
              </a:rPr>
              <a:pPr/>
              <a:t>2/9/2024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8AA644-C268-447D-9FF8-257CD2489B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8411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FB8C4-128E-4462-B662-445ECEB91342}" type="datetimeFigureOut">
              <a:rPr lang="en-US" smtClean="0">
                <a:solidFill>
                  <a:prstClr val="black">
                    <a:tint val="75000"/>
                  </a:prstClr>
                </a:solidFill>
              </a:rPr>
              <a:pPr/>
              <a:t>2/9/2024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8AA644-C268-447D-9FF8-257CD2489B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3534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DFB8C4-128E-4462-B662-445ECEB91342}" type="datetimeFigureOut">
              <a:rPr lang="en-US" smtClean="0">
                <a:solidFill>
                  <a:prstClr val="black">
                    <a:tint val="75000"/>
                  </a:prstClr>
                </a:solidFill>
              </a:rPr>
              <a:pPr/>
              <a:t>2/9/2024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8AA644-C268-447D-9FF8-257CD2489B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505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DFB8C4-128E-4462-B662-445ECEB91342}" type="datetimeFigureOut">
              <a:rPr lang="en-US" smtClean="0">
                <a:solidFill>
                  <a:prstClr val="black">
                    <a:tint val="75000"/>
                  </a:prstClr>
                </a:solidFill>
              </a:rPr>
              <a:pPr/>
              <a:t>2/9/2024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F8AA644-C268-447D-9FF8-257CD2489B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9222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DFB8C4-128E-4462-B662-445ECEB91342}" type="datetimeFigureOut">
              <a:rPr lang="en-US" smtClean="0">
                <a:solidFill>
                  <a:prstClr val="black">
                    <a:tint val="75000"/>
                  </a:prstClr>
                </a:solidFill>
              </a:rPr>
              <a:pPr/>
              <a:t>2/9/2024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F8AA644-C268-447D-9FF8-257CD2489B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9271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DFB8C4-128E-4462-B662-445ECEB91342}" type="datetimeFigureOut">
              <a:rPr lang="en-US" smtClean="0">
                <a:solidFill>
                  <a:prstClr val="black">
                    <a:tint val="75000"/>
                  </a:prstClr>
                </a:solidFill>
              </a:rPr>
              <a:pPr/>
              <a:t>2/9/2024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F8AA644-C268-447D-9FF8-257CD2489B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68415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FB8C4-128E-4462-B662-445ECEB91342}" type="datetimeFigureOut">
              <a:rPr lang="en-US" smtClean="0">
                <a:solidFill>
                  <a:prstClr val="black">
                    <a:tint val="75000"/>
                  </a:prstClr>
                </a:solidFill>
              </a:rPr>
              <a:pPr/>
              <a:t>2/9/2024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F8AA644-C268-447D-9FF8-257CD2489B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76811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DFB8C4-128E-4462-B662-445ECEB91342}" type="datetimeFigureOut">
              <a:rPr lang="en-US" smtClean="0">
                <a:solidFill>
                  <a:prstClr val="black">
                    <a:tint val="75000"/>
                  </a:prstClr>
                </a:solidFill>
              </a:rPr>
              <a:pPr/>
              <a:t>2/9/2024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F8AA644-C268-447D-9FF8-257CD2489B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7118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CE16F7-9B23-4F20-A438-51F26AA732D6}" type="datetimeFigureOut">
              <a:rPr lang="en-US" smtClean="0"/>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A30A3-B505-4E93-8865-BF5E51AAA373}" type="slidenum">
              <a:rPr lang="en-US" smtClean="0"/>
              <a:t>‹#›</a:t>
            </a:fld>
            <a:endParaRPr lang="en-US"/>
          </a:p>
        </p:txBody>
      </p:sp>
    </p:spTree>
    <p:extLst>
      <p:ext uri="{BB962C8B-B14F-4D97-AF65-F5344CB8AC3E}">
        <p14:creationId xmlns:p14="http://schemas.microsoft.com/office/powerpoint/2010/main" val="4076287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DFB8C4-128E-4462-B662-445ECEB91342}" type="datetimeFigureOut">
              <a:rPr lang="en-US" smtClean="0">
                <a:solidFill>
                  <a:prstClr val="black">
                    <a:tint val="75000"/>
                  </a:prstClr>
                </a:solidFill>
              </a:rPr>
              <a:pPr/>
              <a:t>2/9/2024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F8AA644-C268-447D-9FF8-257CD2489B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9298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FB8C4-128E-4462-B662-445ECEB91342}" type="datetimeFigureOut">
              <a:rPr lang="en-US" smtClean="0">
                <a:solidFill>
                  <a:prstClr val="black">
                    <a:tint val="75000"/>
                  </a:prstClr>
                </a:solidFill>
              </a:rPr>
              <a:pPr/>
              <a:t>2/9/2024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8AA644-C268-447D-9FF8-257CD2489B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26683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FB8C4-128E-4462-B662-445ECEB91342}" type="datetimeFigureOut">
              <a:rPr lang="en-US" smtClean="0">
                <a:solidFill>
                  <a:prstClr val="black">
                    <a:tint val="75000"/>
                  </a:prstClr>
                </a:solidFill>
              </a:rPr>
              <a:pPr/>
              <a:t>2/9/2024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8AA644-C268-447D-9FF8-257CD2489B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865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CE16F7-9B23-4F20-A438-51F26AA732D6}" type="datetimeFigureOut">
              <a:rPr lang="en-US" smtClean="0"/>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A30A3-B505-4E93-8865-BF5E51AAA373}" type="slidenum">
              <a:rPr lang="en-US" smtClean="0"/>
              <a:t>‹#›</a:t>
            </a:fld>
            <a:endParaRPr lang="en-US"/>
          </a:p>
        </p:txBody>
      </p:sp>
    </p:spTree>
    <p:extLst>
      <p:ext uri="{BB962C8B-B14F-4D97-AF65-F5344CB8AC3E}">
        <p14:creationId xmlns:p14="http://schemas.microsoft.com/office/powerpoint/2010/main" val="2720647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CE16F7-9B23-4F20-A438-51F26AA732D6}" type="datetimeFigureOut">
              <a:rPr lang="en-US" smtClean="0"/>
              <a:t>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A30A3-B505-4E93-8865-BF5E51AAA373}" type="slidenum">
              <a:rPr lang="en-US" smtClean="0"/>
              <a:t>‹#›</a:t>
            </a:fld>
            <a:endParaRPr lang="en-US"/>
          </a:p>
        </p:txBody>
      </p:sp>
    </p:spTree>
    <p:extLst>
      <p:ext uri="{BB962C8B-B14F-4D97-AF65-F5344CB8AC3E}">
        <p14:creationId xmlns:p14="http://schemas.microsoft.com/office/powerpoint/2010/main" val="2511803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CE16F7-9B23-4F20-A438-51F26AA732D6}" type="datetimeFigureOut">
              <a:rPr lang="en-US" smtClean="0"/>
              <a:t>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3A30A3-B505-4E93-8865-BF5E51AAA373}" type="slidenum">
              <a:rPr lang="en-US" smtClean="0"/>
              <a:t>‹#›</a:t>
            </a:fld>
            <a:endParaRPr lang="en-US"/>
          </a:p>
        </p:txBody>
      </p:sp>
    </p:spTree>
    <p:extLst>
      <p:ext uri="{BB962C8B-B14F-4D97-AF65-F5344CB8AC3E}">
        <p14:creationId xmlns:p14="http://schemas.microsoft.com/office/powerpoint/2010/main" val="2883732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CE16F7-9B23-4F20-A438-51F26AA732D6}" type="datetimeFigureOut">
              <a:rPr lang="en-US" smtClean="0"/>
              <a:t>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3A30A3-B505-4E93-8865-BF5E51AAA373}" type="slidenum">
              <a:rPr lang="en-US" smtClean="0"/>
              <a:t>‹#›</a:t>
            </a:fld>
            <a:endParaRPr lang="en-US"/>
          </a:p>
        </p:txBody>
      </p:sp>
    </p:spTree>
    <p:extLst>
      <p:ext uri="{BB962C8B-B14F-4D97-AF65-F5344CB8AC3E}">
        <p14:creationId xmlns:p14="http://schemas.microsoft.com/office/powerpoint/2010/main" val="2735287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CE16F7-9B23-4F20-A438-51F26AA732D6}" type="datetimeFigureOut">
              <a:rPr lang="en-US" smtClean="0"/>
              <a:t>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3A30A3-B505-4E93-8865-BF5E51AAA373}" type="slidenum">
              <a:rPr lang="en-US" smtClean="0"/>
              <a:t>‹#›</a:t>
            </a:fld>
            <a:endParaRPr lang="en-US"/>
          </a:p>
        </p:txBody>
      </p:sp>
    </p:spTree>
    <p:extLst>
      <p:ext uri="{BB962C8B-B14F-4D97-AF65-F5344CB8AC3E}">
        <p14:creationId xmlns:p14="http://schemas.microsoft.com/office/powerpoint/2010/main" val="99008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CE16F7-9B23-4F20-A438-51F26AA732D6}" type="datetimeFigureOut">
              <a:rPr lang="en-US" smtClean="0"/>
              <a:t>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A30A3-B505-4E93-8865-BF5E51AAA373}" type="slidenum">
              <a:rPr lang="en-US" smtClean="0"/>
              <a:t>‹#›</a:t>
            </a:fld>
            <a:endParaRPr lang="en-US"/>
          </a:p>
        </p:txBody>
      </p:sp>
    </p:spTree>
    <p:extLst>
      <p:ext uri="{BB962C8B-B14F-4D97-AF65-F5344CB8AC3E}">
        <p14:creationId xmlns:p14="http://schemas.microsoft.com/office/powerpoint/2010/main" val="2054878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CE16F7-9B23-4F20-A438-51F26AA732D6}" type="datetimeFigureOut">
              <a:rPr lang="en-US" smtClean="0"/>
              <a:t>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A30A3-B505-4E93-8865-BF5E51AAA373}" type="slidenum">
              <a:rPr lang="en-US" smtClean="0"/>
              <a:t>‹#›</a:t>
            </a:fld>
            <a:endParaRPr lang="en-US"/>
          </a:p>
        </p:txBody>
      </p:sp>
    </p:spTree>
    <p:extLst>
      <p:ext uri="{BB962C8B-B14F-4D97-AF65-F5344CB8AC3E}">
        <p14:creationId xmlns:p14="http://schemas.microsoft.com/office/powerpoint/2010/main" val="4085348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CE16F7-9B23-4F20-A438-51F26AA732D6}" type="datetimeFigureOut">
              <a:rPr lang="en-US" smtClean="0"/>
              <a:t>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A30A3-B505-4E93-8865-BF5E51AAA373}" type="slidenum">
              <a:rPr lang="en-US" smtClean="0"/>
              <a:t>‹#›</a:t>
            </a:fld>
            <a:endParaRPr lang="en-US"/>
          </a:p>
        </p:txBody>
      </p:sp>
    </p:spTree>
    <p:extLst>
      <p:ext uri="{BB962C8B-B14F-4D97-AF65-F5344CB8AC3E}">
        <p14:creationId xmlns:p14="http://schemas.microsoft.com/office/powerpoint/2010/main" val="761205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DFB8C4-128E-4462-B662-445ECEB91342}" type="datetimeFigureOut">
              <a:rPr lang="en-US" smtClean="0">
                <a:solidFill>
                  <a:prstClr val="black">
                    <a:tint val="75000"/>
                  </a:prstClr>
                </a:solidFill>
              </a:rPr>
              <a:pPr/>
              <a:t>2/9/2024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AA644-C268-447D-9FF8-257CD2489BD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45856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search.yahoo.com/search;_ylt=AmmKlkkKbBHyu5bC1e6Qe6ubvZx4?p=PIT+STOP&amp;toggle=1&amp;cop=mss&amp;ei=UTF-8&amp;fr=yfp-t-309"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search.yahoo.com/images/view;_ylt=A0PDoQ2adlhScjoATMuJzbkF;_ylu=X3oDMTFzZ3FrODVjBHNlYwNzcgRzbGsDaW1nBG9pZAMxM2RiMjdkOTBkMTdjNjMyMmE0NmUzZTZjODUzMmQzOQRncG9zAzE1OA--?back=http://images.search.yahoo.com/search/images?p%3Dmercy%2Bair%2Bambulance%26fr%3Dyfp-t-309-s%26fr2%3Dpiv-web%26tab%3Dorganic%26ri%3D158&amp;w=135&amp;h=154&amp;imgurl=www.mercyflights.com/images/ambulance_sm.jpg&amp;rurl=http://www.mercyflights.com/services/index.asp&amp;size=6.2KB&amp;name=...+and+owns+and+operates+the+helicopter+used+by+%3cb%3eMercy+%3c/b%3eFlights,+Inc&amp;p=mercy+air+ambulance&amp;oid=13db27d90d17c6322a46e3e6c8532d39&amp;fr2=piv-web&amp;fr=yfp-t-309-s&amp;tt=...+and+owns+and+operates+the+helicopter+used+by+%3cb%3eMercy+%3c/b%3eFlights,+Inc&amp;b=151&amp;ni=160&amp;no=158&amp;ts=&amp;tab=organic&amp;sigr=11ed005sc&amp;sigb=13g8do6db&amp;sigi=11cbgrh13&amp;.crumb=46xWKoVT2FV&amp;fr=yfp-t-309-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1.jpeg"/><Relationship Id="rId7" Type="http://schemas.openxmlformats.org/officeDocument/2006/relationships/diagramColors" Target="../diagrams/colors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91DC6ABD-215C-4EA8-A483-CEF5B99AB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FE9DA3-C3DD-6297-B8E7-64DC66BB71F2}"/>
              </a:ext>
            </a:extLst>
          </p:cNvPr>
          <p:cNvSpPr>
            <a:spLocks noGrp="1"/>
          </p:cNvSpPr>
          <p:nvPr>
            <p:ph type="ctrTitle"/>
          </p:nvPr>
        </p:nvSpPr>
        <p:spPr>
          <a:xfrm>
            <a:off x="449706" y="679731"/>
            <a:ext cx="3128996" cy="3736540"/>
          </a:xfrm>
        </p:spPr>
        <p:txBody>
          <a:bodyPr>
            <a:normAutofit/>
          </a:bodyPr>
          <a:lstStyle/>
          <a:p>
            <a:pPr algn="l"/>
            <a:r>
              <a:rPr lang="en-US" sz="3400"/>
              <a:t>CONTINUATION OF CARE</a:t>
            </a:r>
          </a:p>
        </p:txBody>
      </p:sp>
      <p:sp>
        <p:nvSpPr>
          <p:cNvPr id="3" name="Subtitle 2">
            <a:extLst>
              <a:ext uri="{FF2B5EF4-FFF2-40B4-BE49-F238E27FC236}">
                <a16:creationId xmlns:a16="http://schemas.microsoft.com/office/drawing/2014/main" id="{D5D5CB39-A8E9-1CD3-DD6E-B2FBF46DD28C}"/>
              </a:ext>
            </a:extLst>
          </p:cNvPr>
          <p:cNvSpPr>
            <a:spLocks noGrp="1"/>
          </p:cNvSpPr>
          <p:nvPr>
            <p:ph type="subTitle" idx="1"/>
          </p:nvPr>
        </p:nvSpPr>
        <p:spPr>
          <a:xfrm>
            <a:off x="449706" y="4685288"/>
            <a:ext cx="3128996" cy="1035781"/>
          </a:xfrm>
        </p:spPr>
        <p:txBody>
          <a:bodyPr>
            <a:normAutofit/>
          </a:bodyPr>
          <a:lstStyle/>
          <a:p>
            <a:pPr algn="l">
              <a:lnSpc>
                <a:spcPct val="90000"/>
              </a:lnSpc>
            </a:pPr>
            <a:r>
              <a:rPr lang="en-US"/>
              <a:t>ICEMA POLICY #9010</a:t>
            </a:r>
          </a:p>
        </p:txBody>
      </p:sp>
      <p:grpSp>
        <p:nvGrpSpPr>
          <p:cNvPr id="43" name="Group 42">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062324" y="1"/>
            <a:ext cx="1834788" cy="5777808"/>
            <a:chOff x="329184" y="1"/>
            <a:chExt cx="524256" cy="5777808"/>
          </a:xfrm>
        </p:grpSpPr>
        <p:cxnSp>
          <p:nvCxnSpPr>
            <p:cNvPr id="44" name="Straight Connector 43">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Rectangle 46">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9948" y="269324"/>
            <a:ext cx="4587584" cy="620877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6C0EFE5C-3D0F-544E-B09D-D05421E18A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30429" y="1177043"/>
            <a:ext cx="4206622" cy="4393338"/>
          </a:xfrm>
          <a:prstGeom prst="rect">
            <a:avLst/>
          </a:prstGeom>
        </p:spPr>
      </p:pic>
    </p:spTree>
    <p:extLst>
      <p:ext uri="{BB962C8B-B14F-4D97-AF65-F5344CB8AC3E}">
        <p14:creationId xmlns:p14="http://schemas.microsoft.com/office/powerpoint/2010/main" val="3364386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6129"/>
            <a:ext cx="4851603" cy="5925741"/>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1" name="Picture 10">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13200"/>
          <a:stretch/>
        </p:blipFill>
        <p:spPr>
          <a:xfrm>
            <a:off x="0" y="466129"/>
            <a:ext cx="9144000" cy="5925741"/>
          </a:xfrm>
          <a:prstGeom prst="rect">
            <a:avLst/>
          </a:prstGeom>
        </p:spPr>
      </p:pic>
      <p:sp>
        <p:nvSpPr>
          <p:cNvPr id="2" name="Title 1"/>
          <p:cNvSpPr>
            <a:spLocks noGrp="1"/>
          </p:cNvSpPr>
          <p:nvPr>
            <p:ph type="title"/>
          </p:nvPr>
        </p:nvSpPr>
        <p:spPr>
          <a:xfrm>
            <a:off x="4976979" y="1459467"/>
            <a:ext cx="3733482" cy="1090538"/>
          </a:xfrm>
        </p:spPr>
        <p:txBody>
          <a:bodyPr>
            <a:normAutofit/>
          </a:bodyPr>
          <a:lstStyle/>
          <a:p>
            <a:pPr>
              <a:lnSpc>
                <a:spcPct val="90000"/>
              </a:lnSpc>
            </a:pPr>
            <a:r>
              <a:rPr lang="en-US" sz="3100" dirty="0">
                <a:solidFill>
                  <a:srgbClr val="000000"/>
                </a:solidFill>
              </a:rPr>
              <a:t>CONCEPT: EMS to Specialty Care Centers</a:t>
            </a:r>
          </a:p>
        </p:txBody>
      </p:sp>
      <p:sp>
        <p:nvSpPr>
          <p:cNvPr id="13"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86286"/>
            <a:ext cx="4320692" cy="4666770"/>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4" name="yui_3_10_0_1_1382568591592_1158" descr="http://ts4.mm.bing.net/th?id=V.4869145487411323&amp;pid=15.1">
            <a:hlinkClick r:id="rId4" tooltip="&quot;Play&quot;"/>
          </p:cNvPr>
          <p:cNvPicPr/>
          <p:nvPr/>
        </p:nvPicPr>
        <p:blipFill rotWithShape="1">
          <a:blip r:embed="rId5">
            <a:alphaModFix/>
            <a:extLst>
              <a:ext uri="{28A0092B-C50C-407E-A947-70E740481C1C}">
                <a14:useLocalDpi xmlns:a14="http://schemas.microsoft.com/office/drawing/2010/main" val="0"/>
              </a:ext>
            </a:extLst>
          </a:blip>
          <a:srcRect l="29816" r="16680"/>
          <a:stretch/>
        </p:blipFill>
        <p:spPr bwMode="auto">
          <a:xfrm>
            <a:off x="20" y="1351210"/>
            <a:ext cx="4180350" cy="4375387"/>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p:spPr>
      </p:pic>
      <p:sp>
        <p:nvSpPr>
          <p:cNvPr id="3" name="Content Placeholder 2"/>
          <p:cNvSpPr>
            <a:spLocks noGrp="1"/>
          </p:cNvSpPr>
          <p:nvPr>
            <p:ph idx="1"/>
          </p:nvPr>
        </p:nvSpPr>
        <p:spPr>
          <a:xfrm>
            <a:off x="4974330" y="2673512"/>
            <a:ext cx="3733184" cy="2729467"/>
          </a:xfrm>
        </p:spPr>
        <p:txBody>
          <a:bodyPr anchor="ctr">
            <a:normAutofit lnSpcReduction="10000"/>
          </a:bodyPr>
          <a:lstStyle/>
          <a:p>
            <a:pPr marL="457200" lvl="1" indent="0">
              <a:buNone/>
            </a:pPr>
            <a:endParaRPr lang="en-US" sz="1500" i="1" u="sng">
              <a:solidFill>
                <a:srgbClr val="000000"/>
              </a:solidFill>
            </a:endParaRPr>
          </a:p>
          <a:p>
            <a:pPr marL="457200" lvl="1" indent="0">
              <a:buNone/>
            </a:pPr>
            <a:r>
              <a:rPr lang="en-US" sz="2000" i="1" u="sng">
                <a:solidFill>
                  <a:srgbClr val="FF0000"/>
                </a:solidFill>
              </a:rPr>
              <a:t>Is the patient’s condition unstable?</a:t>
            </a:r>
          </a:p>
          <a:p>
            <a:pPr lvl="1">
              <a:buFont typeface="Wingdings" panose="05000000000000000000" pitchFamily="2" charset="2"/>
              <a:buChar char="ü"/>
            </a:pPr>
            <a:r>
              <a:rPr lang="en-US" sz="2000">
                <a:solidFill>
                  <a:srgbClr val="000000"/>
                </a:solidFill>
              </a:rPr>
              <a:t>If YES! PIT STOP at the closest  receiving hospital.</a:t>
            </a:r>
          </a:p>
          <a:p>
            <a:pPr lvl="1">
              <a:buFont typeface="Wingdings" panose="05000000000000000000" pitchFamily="2" charset="2"/>
              <a:buChar char="ü"/>
            </a:pPr>
            <a:r>
              <a:rPr lang="en-US" sz="2000">
                <a:solidFill>
                  <a:srgbClr val="000000"/>
                </a:solidFill>
              </a:rPr>
              <a:t> “Continue-on” the immediate life- threatening  condition is resolved.</a:t>
            </a:r>
            <a:endParaRPr lang="en-US" sz="2000" dirty="0">
              <a:solidFill>
                <a:srgbClr val="000000"/>
              </a:solidFill>
            </a:endParaRPr>
          </a:p>
        </p:txBody>
      </p:sp>
    </p:spTree>
    <p:extLst>
      <p:ext uri="{BB962C8B-B14F-4D97-AF65-F5344CB8AC3E}">
        <p14:creationId xmlns:p14="http://schemas.microsoft.com/office/powerpoint/2010/main" val="3621671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28D31E1B-0407-4223-9642-0B642CBF5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62849"/>
            <a:ext cx="548639" cy="673460"/>
            <a:chOff x="3940602" y="308034"/>
            <a:chExt cx="2116791" cy="3428999"/>
          </a:xfrm>
          <a:solidFill>
            <a:schemeClr val="accent4"/>
          </a:solidFill>
        </p:grpSpPr>
        <p:sp>
          <p:nvSpPr>
            <p:cNvPr id="20" name="Rectangle 19">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60" y="656150"/>
            <a:ext cx="4254500"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723" y="873940"/>
            <a:ext cx="3789277" cy="1035781"/>
          </a:xfrm>
        </p:spPr>
        <p:txBody>
          <a:bodyPr anchor="ctr">
            <a:normAutofit/>
          </a:bodyPr>
          <a:lstStyle/>
          <a:p>
            <a:r>
              <a:rPr lang="en-US" sz="3100" dirty="0"/>
              <a:t>CONCEPT: EMS</a:t>
            </a:r>
          </a:p>
        </p:txBody>
      </p:sp>
      <p:sp>
        <p:nvSpPr>
          <p:cNvPr id="3" name="Content Placeholder 2"/>
          <p:cNvSpPr>
            <a:spLocks noGrp="1"/>
          </p:cNvSpPr>
          <p:nvPr>
            <p:ph idx="1"/>
          </p:nvPr>
        </p:nvSpPr>
        <p:spPr>
          <a:xfrm>
            <a:off x="783771" y="2524721"/>
            <a:ext cx="3743722" cy="3677123"/>
          </a:xfrm>
        </p:spPr>
        <p:txBody>
          <a:bodyPr anchor="ctr">
            <a:normAutofit/>
          </a:bodyPr>
          <a:lstStyle/>
          <a:p>
            <a:pPr marL="514350" indent="-514350">
              <a:buFont typeface="Wingdings" panose="05000000000000000000" pitchFamily="2" charset="2"/>
              <a:buChar char="Ø"/>
            </a:pPr>
            <a:r>
              <a:rPr lang="en-US" sz="1800" u="sng" dirty="0"/>
              <a:t>Make Base Station contact </a:t>
            </a:r>
          </a:p>
          <a:p>
            <a:pPr lvl="1">
              <a:buFont typeface="Wingdings" panose="05000000000000000000" pitchFamily="2" charset="2"/>
              <a:buChar char="ü"/>
            </a:pPr>
            <a:r>
              <a:rPr lang="en-US" sz="1800" dirty="0"/>
              <a:t>Let them know that you are coming their way but will be pit stopping for patient stabilization.</a:t>
            </a:r>
          </a:p>
          <a:p>
            <a:pPr lvl="1">
              <a:buFont typeface="Wingdings" panose="05000000000000000000" pitchFamily="2" charset="2"/>
              <a:buChar char="ü"/>
            </a:pPr>
            <a:r>
              <a:rPr lang="en-US" sz="1800" dirty="0"/>
              <a:t>Don’t forget to let the receiving hospital know too!</a:t>
            </a:r>
          </a:p>
          <a:p>
            <a:pPr marL="514350" indent="-514350">
              <a:buFont typeface="Wingdings" panose="05000000000000000000" pitchFamily="2" charset="2"/>
              <a:buChar char="Ø"/>
            </a:pPr>
            <a:r>
              <a:rPr lang="en-US" sz="1800" dirty="0"/>
              <a:t>Helicopter transport should be used if ground transport is expected to be &gt;30 minutes</a:t>
            </a:r>
          </a:p>
          <a:p>
            <a:pPr marL="0" indent="0">
              <a:buNone/>
            </a:pPr>
            <a:endParaRPr lang="en-US" sz="1600" dirty="0"/>
          </a:p>
        </p:txBody>
      </p:sp>
      <p:sp>
        <p:nvSpPr>
          <p:cNvPr id="26" name="Rectangle 25">
            <a:extLst>
              <a:ext uri="{FF2B5EF4-FFF2-40B4-BE49-F238E27FC236}">
                <a16:creationId xmlns:a16="http://schemas.microsoft.com/office/drawing/2014/main" id="{70E96339-907C-46C3-99AC-31179B6F0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7224" y="608401"/>
            <a:ext cx="3478126" cy="559344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yui_3_5_1_5_1381524924160_530" descr="http://1.bp.blogspot.com/_tuLSrzC-O3Y/TJdzagrFYNI/AAAAAAAAAhc/XK98thT6XoE/s1600/BDC+9-19-10+Live+Oak+Park+108.JPG">
            <a:extLst>
              <a:ext uri="{FF2B5EF4-FFF2-40B4-BE49-F238E27FC236}">
                <a16:creationId xmlns:a16="http://schemas.microsoft.com/office/drawing/2014/main" id="{C8C75C0B-33F8-105A-793B-35A93DDF09F9}"/>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5197869" y="2754386"/>
            <a:ext cx="3167439" cy="1409511"/>
          </a:xfrm>
          <a:prstGeom prst="rect">
            <a:avLst/>
          </a:prstGeom>
          <a:noFill/>
        </p:spPr>
      </p:pic>
      <p:cxnSp>
        <p:nvCxnSpPr>
          <p:cNvPr id="28" name="Straight Connector 2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92240"/>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4733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202" y="639520"/>
            <a:ext cx="2571750" cy="1719072"/>
          </a:xfrm>
        </p:spPr>
        <p:txBody>
          <a:bodyPr anchor="b">
            <a:normAutofit/>
          </a:bodyPr>
          <a:lstStyle/>
          <a:p>
            <a:pPr>
              <a:lnSpc>
                <a:spcPct val="90000"/>
              </a:lnSpc>
            </a:pPr>
            <a:r>
              <a:rPr lang="en-US" sz="3600"/>
              <a:t>CONCEPTS: Referral Hospital</a:t>
            </a:r>
          </a:p>
        </p:txBody>
      </p:sp>
      <p:sp>
        <p:nvSpPr>
          <p:cNvPr id="23" name="sketch line">
            <a:extLst>
              <a:ext uri="{FF2B5EF4-FFF2-40B4-BE49-F238E27FC236}">
                <a16:creationId xmlns:a16="http://schemas.microsoft.com/office/drawing/2014/main" id="{6357EC4F-235E-4222-A36F-C7878ACE3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458" y="2573756"/>
            <a:ext cx="2441321" cy="18288"/>
          </a:xfrm>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 name="connsiteX0" fmla="*/ 0 w 2441321"/>
              <a:gd name="connsiteY0" fmla="*/ 0 h 18288"/>
              <a:gd name="connsiteX1" fmla="*/ 585917 w 2441321"/>
              <a:gd name="connsiteY1" fmla="*/ 0 h 18288"/>
              <a:gd name="connsiteX2" fmla="*/ 1123008 w 2441321"/>
              <a:gd name="connsiteY2" fmla="*/ 0 h 18288"/>
              <a:gd name="connsiteX3" fmla="*/ 1782164 w 2441321"/>
              <a:gd name="connsiteY3" fmla="*/ 0 h 18288"/>
              <a:gd name="connsiteX4" fmla="*/ 2441321 w 2441321"/>
              <a:gd name="connsiteY4" fmla="*/ 0 h 18288"/>
              <a:gd name="connsiteX5" fmla="*/ 2441321 w 2441321"/>
              <a:gd name="connsiteY5" fmla="*/ 18288 h 18288"/>
              <a:gd name="connsiteX6" fmla="*/ 1879817 w 2441321"/>
              <a:gd name="connsiteY6" fmla="*/ 18288 h 18288"/>
              <a:gd name="connsiteX7" fmla="*/ 1318313 w 2441321"/>
              <a:gd name="connsiteY7" fmla="*/ 18288 h 18288"/>
              <a:gd name="connsiteX8" fmla="*/ 659157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80302" y="-6619"/>
                  <a:pt x="363201" y="4913"/>
                  <a:pt x="585917" y="0"/>
                </a:cubicBezTo>
                <a:cubicBezTo>
                  <a:pt x="832357" y="-10107"/>
                  <a:pt x="996738" y="-34312"/>
                  <a:pt x="1196247" y="0"/>
                </a:cubicBezTo>
                <a:cubicBezTo>
                  <a:pt x="1357180" y="16623"/>
                  <a:pt x="1575042" y="-11041"/>
                  <a:pt x="1806578" y="0"/>
                </a:cubicBezTo>
                <a:cubicBezTo>
                  <a:pt x="2016334" y="246"/>
                  <a:pt x="2239353" y="-8732"/>
                  <a:pt x="2441321" y="0"/>
                </a:cubicBezTo>
                <a:cubicBezTo>
                  <a:pt x="2441188" y="8366"/>
                  <a:pt x="2440365" y="10017"/>
                  <a:pt x="2441321" y="18288"/>
                </a:cubicBezTo>
                <a:cubicBezTo>
                  <a:pt x="2159375" y="49009"/>
                  <a:pt x="2054495" y="45666"/>
                  <a:pt x="1830991" y="18288"/>
                </a:cubicBezTo>
                <a:cubicBezTo>
                  <a:pt x="1615846" y="7509"/>
                  <a:pt x="1521674" y="-5422"/>
                  <a:pt x="1269487" y="18288"/>
                </a:cubicBezTo>
                <a:cubicBezTo>
                  <a:pt x="1019660" y="53960"/>
                  <a:pt x="886911" y="42351"/>
                  <a:pt x="707983" y="18288"/>
                </a:cubicBezTo>
                <a:cubicBezTo>
                  <a:pt x="523434" y="27321"/>
                  <a:pt x="307885" y="34316"/>
                  <a:pt x="0" y="18288"/>
                </a:cubicBezTo>
                <a:cubicBezTo>
                  <a:pt x="-595" y="11182"/>
                  <a:pt x="-5" y="6307"/>
                  <a:pt x="0" y="0"/>
                </a:cubicBezTo>
                <a:close/>
              </a:path>
              <a:path w="2441321" h="18288" stroke="0" extrusionOk="0">
                <a:moveTo>
                  <a:pt x="0" y="0"/>
                </a:moveTo>
                <a:cubicBezTo>
                  <a:pt x="212126" y="-10265"/>
                  <a:pt x="442910" y="-11728"/>
                  <a:pt x="585917" y="0"/>
                </a:cubicBezTo>
                <a:cubicBezTo>
                  <a:pt x="724579" y="21751"/>
                  <a:pt x="879365" y="-33198"/>
                  <a:pt x="1123008" y="0"/>
                </a:cubicBezTo>
                <a:cubicBezTo>
                  <a:pt x="1377247" y="11220"/>
                  <a:pt x="1597861" y="-34280"/>
                  <a:pt x="1782164" y="0"/>
                </a:cubicBezTo>
                <a:cubicBezTo>
                  <a:pt x="1975975" y="-3055"/>
                  <a:pt x="2116392" y="-15531"/>
                  <a:pt x="2441321" y="0"/>
                </a:cubicBezTo>
                <a:cubicBezTo>
                  <a:pt x="2441666" y="6144"/>
                  <a:pt x="2441358" y="10525"/>
                  <a:pt x="2441321" y="18288"/>
                </a:cubicBezTo>
                <a:cubicBezTo>
                  <a:pt x="2180658" y="18322"/>
                  <a:pt x="2084222" y="5934"/>
                  <a:pt x="1879817" y="18288"/>
                </a:cubicBezTo>
                <a:cubicBezTo>
                  <a:pt x="1668182" y="16222"/>
                  <a:pt x="1551159" y="-6477"/>
                  <a:pt x="1318313" y="18288"/>
                </a:cubicBezTo>
                <a:cubicBezTo>
                  <a:pt x="1059871" y="56395"/>
                  <a:pt x="901959" y="23831"/>
                  <a:pt x="659157" y="18288"/>
                </a:cubicBezTo>
                <a:cubicBezTo>
                  <a:pt x="444692" y="28483"/>
                  <a:pt x="245032" y="39882"/>
                  <a:pt x="0" y="18288"/>
                </a:cubicBezTo>
                <a:cubicBezTo>
                  <a:pt x="-11" y="10485"/>
                  <a:pt x="-221" y="3288"/>
                  <a:pt x="0" y="0"/>
                </a:cubicBezTo>
                <a:close/>
              </a:path>
              <a:path w="2441321" h="18288" fill="none" stroke="0" extrusionOk="0">
                <a:moveTo>
                  <a:pt x="0" y="0"/>
                </a:moveTo>
                <a:cubicBezTo>
                  <a:pt x="265389" y="-22361"/>
                  <a:pt x="344845" y="-65"/>
                  <a:pt x="585917" y="0"/>
                </a:cubicBezTo>
                <a:cubicBezTo>
                  <a:pt x="858472" y="13102"/>
                  <a:pt x="949265" y="-8078"/>
                  <a:pt x="1196247" y="0"/>
                </a:cubicBezTo>
                <a:cubicBezTo>
                  <a:pt x="1379248" y="30707"/>
                  <a:pt x="1585336" y="24963"/>
                  <a:pt x="1806578" y="0"/>
                </a:cubicBezTo>
                <a:cubicBezTo>
                  <a:pt x="1986731" y="-19207"/>
                  <a:pt x="2264933" y="16601"/>
                  <a:pt x="2441321" y="0"/>
                </a:cubicBezTo>
                <a:cubicBezTo>
                  <a:pt x="2441440" y="8687"/>
                  <a:pt x="2440452" y="9944"/>
                  <a:pt x="2441321" y="18288"/>
                </a:cubicBezTo>
                <a:cubicBezTo>
                  <a:pt x="2149099" y="27348"/>
                  <a:pt x="2027305" y="56470"/>
                  <a:pt x="1830991" y="18288"/>
                </a:cubicBezTo>
                <a:cubicBezTo>
                  <a:pt x="1614571" y="-18764"/>
                  <a:pt x="1500998" y="10727"/>
                  <a:pt x="1269487" y="18288"/>
                </a:cubicBezTo>
                <a:cubicBezTo>
                  <a:pt x="1042399" y="37834"/>
                  <a:pt x="927922" y="45822"/>
                  <a:pt x="707983" y="18288"/>
                </a:cubicBezTo>
                <a:cubicBezTo>
                  <a:pt x="502575" y="-5380"/>
                  <a:pt x="350393" y="34499"/>
                  <a:pt x="0" y="18288"/>
                </a:cubicBezTo>
                <a:cubicBezTo>
                  <a:pt x="-394" y="12154"/>
                  <a:pt x="907" y="6688"/>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73217" y="-17533"/>
                          <a:pt x="355785" y="-4171"/>
                          <a:pt x="585917" y="0"/>
                        </a:cubicBezTo>
                        <a:cubicBezTo>
                          <a:pt x="816049" y="4171"/>
                          <a:pt x="991446" y="-9419"/>
                          <a:pt x="1196247" y="0"/>
                        </a:cubicBezTo>
                        <a:cubicBezTo>
                          <a:pt x="1401048" y="9419"/>
                          <a:pt x="1589984" y="-731"/>
                          <a:pt x="1806578" y="0"/>
                        </a:cubicBezTo>
                        <a:cubicBezTo>
                          <a:pt x="2023172" y="731"/>
                          <a:pt x="2247754" y="8393"/>
                          <a:pt x="2441321" y="0"/>
                        </a:cubicBezTo>
                        <a:cubicBezTo>
                          <a:pt x="2441167" y="8655"/>
                          <a:pt x="2440437" y="9975"/>
                          <a:pt x="2441321" y="18288"/>
                        </a:cubicBezTo>
                        <a:cubicBezTo>
                          <a:pt x="2169723" y="30506"/>
                          <a:pt x="2045712" y="39140"/>
                          <a:pt x="1830991" y="18288"/>
                        </a:cubicBezTo>
                        <a:cubicBezTo>
                          <a:pt x="1616270" y="-2564"/>
                          <a:pt x="1505876" y="3949"/>
                          <a:pt x="1269487" y="18288"/>
                        </a:cubicBezTo>
                        <a:cubicBezTo>
                          <a:pt x="1033098" y="32627"/>
                          <a:pt x="908661" y="41191"/>
                          <a:pt x="707983" y="18288"/>
                        </a:cubicBezTo>
                        <a:cubicBezTo>
                          <a:pt x="507305" y="-4615"/>
                          <a:pt x="333592" y="20759"/>
                          <a:pt x="0" y="18288"/>
                        </a:cubicBezTo>
                        <a:cubicBezTo>
                          <a:pt x="-688" y="11716"/>
                          <a:pt x="875" y="6357"/>
                          <a:pt x="0" y="0"/>
                        </a:cubicBezTo>
                        <a:close/>
                      </a:path>
                      <a:path w="2441321" h="18288" stroke="0" extrusionOk="0">
                        <a:moveTo>
                          <a:pt x="0" y="0"/>
                        </a:moveTo>
                        <a:cubicBezTo>
                          <a:pt x="207071" y="-14617"/>
                          <a:pt x="444194" y="-15606"/>
                          <a:pt x="585917" y="0"/>
                        </a:cubicBezTo>
                        <a:cubicBezTo>
                          <a:pt x="727640" y="15606"/>
                          <a:pt x="904326" y="-79"/>
                          <a:pt x="1123008" y="0"/>
                        </a:cubicBezTo>
                        <a:cubicBezTo>
                          <a:pt x="1341690" y="79"/>
                          <a:pt x="1600014" y="10401"/>
                          <a:pt x="1782164" y="0"/>
                        </a:cubicBezTo>
                        <a:cubicBezTo>
                          <a:pt x="1964314" y="-10401"/>
                          <a:pt x="2143537" y="-21488"/>
                          <a:pt x="2441321" y="0"/>
                        </a:cubicBezTo>
                        <a:cubicBezTo>
                          <a:pt x="2441735" y="5928"/>
                          <a:pt x="2441551" y="11133"/>
                          <a:pt x="2441321" y="18288"/>
                        </a:cubicBezTo>
                        <a:cubicBezTo>
                          <a:pt x="2166745" y="28773"/>
                          <a:pt x="2078726" y="15476"/>
                          <a:pt x="1879817" y="18288"/>
                        </a:cubicBezTo>
                        <a:cubicBezTo>
                          <a:pt x="1680908" y="21100"/>
                          <a:pt x="1548770" y="-4127"/>
                          <a:pt x="1318313" y="18288"/>
                        </a:cubicBezTo>
                        <a:cubicBezTo>
                          <a:pt x="1087856" y="40703"/>
                          <a:pt x="894613" y="3927"/>
                          <a:pt x="659157" y="18288"/>
                        </a:cubicBezTo>
                        <a:cubicBezTo>
                          <a:pt x="423701" y="32649"/>
                          <a:pt x="246611" y="33975"/>
                          <a:pt x="0" y="18288"/>
                        </a:cubicBezTo>
                        <a:cubicBezTo>
                          <a:pt x="-348" y="10388"/>
                          <a:pt x="-12" y="3969"/>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73202" y="2807208"/>
            <a:ext cx="2571750" cy="3410712"/>
          </a:xfrm>
        </p:spPr>
        <p:txBody>
          <a:bodyPr anchor="t">
            <a:normAutofit/>
          </a:bodyPr>
          <a:lstStyle/>
          <a:p>
            <a:pPr marL="0" indent="0">
              <a:buNone/>
            </a:pPr>
            <a:r>
              <a:rPr lang="en-US" sz="1900"/>
              <a:t>The referral hospital recognizes a critically injured patient that requires urgent transfer to a specialty care center:</a:t>
            </a:r>
          </a:p>
          <a:p>
            <a:pPr marL="0" indent="0">
              <a:buNone/>
            </a:pPr>
            <a:endParaRPr lang="en-US" sz="1900"/>
          </a:p>
          <a:p>
            <a:pPr marL="0" indent="0">
              <a:buNone/>
            </a:pPr>
            <a:endParaRPr lang="en-US" sz="1900"/>
          </a:p>
        </p:txBody>
      </p:sp>
      <p:graphicFrame>
        <p:nvGraphicFramePr>
          <p:cNvPr id="4" name="Table 4">
            <a:extLst>
              <a:ext uri="{FF2B5EF4-FFF2-40B4-BE49-F238E27FC236}">
                <a16:creationId xmlns:a16="http://schemas.microsoft.com/office/drawing/2014/main" id="{81AB8C93-D7FC-45AE-AA01-02D5D890F4C7}"/>
              </a:ext>
            </a:extLst>
          </p:cNvPr>
          <p:cNvGraphicFramePr>
            <a:graphicFrameLocks noGrp="1"/>
          </p:cNvGraphicFramePr>
          <p:nvPr>
            <p:extLst>
              <p:ext uri="{D42A27DB-BD31-4B8C-83A1-F6EECF244321}">
                <p14:modId xmlns:p14="http://schemas.microsoft.com/office/powerpoint/2010/main" val="1783225193"/>
              </p:ext>
            </p:extLst>
          </p:nvPr>
        </p:nvGraphicFramePr>
        <p:xfrm>
          <a:off x="3490722" y="781723"/>
          <a:ext cx="5177791" cy="5294557"/>
        </p:xfrm>
        <a:graphic>
          <a:graphicData uri="http://schemas.openxmlformats.org/drawingml/2006/table">
            <a:tbl>
              <a:tblPr firstRow="1" bandRow="1">
                <a:noFill/>
                <a:tableStyleId>{5C22544A-7EE6-4342-B048-85BDC9FD1C3A}</a:tableStyleId>
              </a:tblPr>
              <a:tblGrid>
                <a:gridCol w="2646128">
                  <a:extLst>
                    <a:ext uri="{9D8B030D-6E8A-4147-A177-3AD203B41FA5}">
                      <a16:colId xmlns:a16="http://schemas.microsoft.com/office/drawing/2014/main" val="2017421495"/>
                    </a:ext>
                  </a:extLst>
                </a:gridCol>
                <a:gridCol w="2531663">
                  <a:extLst>
                    <a:ext uri="{9D8B030D-6E8A-4147-A177-3AD203B41FA5}">
                      <a16:colId xmlns:a16="http://schemas.microsoft.com/office/drawing/2014/main" val="3567701298"/>
                    </a:ext>
                  </a:extLst>
                </a:gridCol>
              </a:tblGrid>
              <a:tr h="969004">
                <a:tc>
                  <a:txBody>
                    <a:bodyPr/>
                    <a:lstStyle/>
                    <a:p>
                      <a:r>
                        <a:rPr lang="en-US" sz="2300" b="0" cap="none" spc="0">
                          <a:solidFill>
                            <a:schemeClr val="tx1"/>
                          </a:solidFill>
                        </a:rPr>
                        <a:t>EKG consistent with STEMI</a:t>
                      </a:r>
                    </a:p>
                  </a:txBody>
                  <a:tcPr marL="92507" marR="66075" marT="104892" marB="104892" anchor="ctr">
                    <a:lnL w="28575" cap="flat" cmpd="sng" algn="ctr">
                      <a:noFill/>
                      <a:prstDash val="solid"/>
                    </a:lnL>
                    <a:lnR w="12700" cmpd="sng">
                      <a:noFill/>
                      <a:prstDash val="solid"/>
                    </a:lnR>
                    <a:lnT w="28575" cap="flat" cmpd="sng" algn="ctr">
                      <a:solidFill>
                        <a:schemeClr val="tx1"/>
                      </a:solidFill>
                      <a:prstDash val="solid"/>
                    </a:lnT>
                    <a:lnB w="12700" cmpd="sng">
                      <a:noFill/>
                      <a:prstDash val="solid"/>
                    </a:lnB>
                    <a:noFill/>
                  </a:tcPr>
                </a:tc>
                <a:tc>
                  <a:txBody>
                    <a:bodyPr/>
                    <a:lstStyle/>
                    <a:p>
                      <a:r>
                        <a:rPr lang="en-US" sz="2300" b="0" cap="none" spc="0">
                          <a:solidFill>
                            <a:schemeClr val="tx1"/>
                          </a:solidFill>
                        </a:rPr>
                        <a:t>STEMI Center</a:t>
                      </a:r>
                    </a:p>
                  </a:txBody>
                  <a:tcPr marL="92507" marR="66075" marT="104892" marB="104892" anchor="ctr">
                    <a:lnL w="12700" cmpd="sng">
                      <a:noFill/>
                      <a:prstDash val="solid"/>
                    </a:lnL>
                    <a:lnR w="28575" cap="flat" cmpd="sng" algn="ctr">
                      <a:noFill/>
                      <a:prstDash val="solid"/>
                    </a:lnR>
                    <a:lnT w="28575" cap="flat" cmpd="sng" algn="ctr">
                      <a:solidFill>
                        <a:schemeClr val="tx1"/>
                      </a:solidFill>
                      <a:prstDash val="solid"/>
                    </a:lnT>
                    <a:lnB w="12700" cmpd="sng">
                      <a:noFill/>
                      <a:prstDash val="solid"/>
                    </a:lnB>
                    <a:noFill/>
                  </a:tcPr>
                </a:tc>
                <a:extLst>
                  <a:ext uri="{0D108BD9-81ED-4DB2-BD59-A6C34878D82A}">
                    <a16:rowId xmlns:a16="http://schemas.microsoft.com/office/drawing/2014/main" val="3498653309"/>
                  </a:ext>
                </a:extLst>
              </a:tr>
              <a:tr h="969004">
                <a:tc>
                  <a:txBody>
                    <a:bodyPr/>
                    <a:lstStyle/>
                    <a:p>
                      <a:r>
                        <a:rPr lang="en-US" sz="2300" cap="none" spc="0">
                          <a:solidFill>
                            <a:schemeClr val="tx1"/>
                          </a:solidFill>
                        </a:rPr>
                        <a:t>Meets trauma triage criteria</a:t>
                      </a:r>
                    </a:p>
                  </a:txBody>
                  <a:tcPr marL="92507" marR="66075" marT="104892" marB="104892">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r>
                        <a:rPr lang="en-US" sz="2300" cap="none" spc="0">
                          <a:solidFill>
                            <a:schemeClr val="tx1"/>
                          </a:solidFill>
                        </a:rPr>
                        <a:t>Trauma Center</a:t>
                      </a:r>
                    </a:p>
                  </a:txBody>
                  <a:tcPr marL="92507" marR="66075" marT="104892" marB="104892">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3472359739"/>
                  </a:ext>
                </a:extLst>
              </a:tr>
              <a:tr h="569415">
                <a:tc>
                  <a:txBody>
                    <a:bodyPr/>
                    <a:lstStyle/>
                    <a:p>
                      <a:r>
                        <a:rPr lang="en-US" sz="2000" cap="none" spc="0">
                          <a:solidFill>
                            <a:schemeClr val="tx1"/>
                          </a:solidFill>
                        </a:rPr>
                        <a:t>Positive mLAPSS</a:t>
                      </a:r>
                    </a:p>
                  </a:txBody>
                  <a:tcPr marL="92507" marR="66075" marT="104892" marB="104892">
                    <a:lnL w="28575" cap="flat" cmpd="sng" algn="ctr">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r>
                        <a:rPr lang="en-US" sz="2000" cap="none" spc="0">
                          <a:solidFill>
                            <a:schemeClr val="tx1"/>
                          </a:solidFill>
                        </a:rPr>
                        <a:t>Stroke Center</a:t>
                      </a:r>
                    </a:p>
                  </a:txBody>
                  <a:tcPr marL="92507" marR="66075" marT="104892" marB="104892">
                    <a:lnL w="12700" cmpd="sng">
                      <a:noFill/>
                      <a:prstDash val="solid"/>
                    </a:lnL>
                    <a:lnR w="28575" cap="flat" cmpd="sng" algn="ctr">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007954447"/>
                  </a:ext>
                </a:extLst>
              </a:tr>
              <a:tr h="1318644">
                <a:tc>
                  <a:txBody>
                    <a:bodyPr/>
                    <a:lstStyle/>
                    <a:p>
                      <a:r>
                        <a:rPr lang="en-US" sz="2300" cap="none" spc="0">
                          <a:solidFill>
                            <a:schemeClr val="tx1"/>
                          </a:solidFill>
                        </a:rPr>
                        <a:t>Identified LVO at Stroke Center</a:t>
                      </a:r>
                    </a:p>
                  </a:txBody>
                  <a:tcPr marL="92507" marR="66075" marT="104892" marB="104892">
                    <a:lnL w="28575" cap="flat" cmpd="sng" algn="ctr">
                      <a:noFill/>
                      <a:prstDash val="solid"/>
                    </a:lnL>
                    <a:lnR w="12700" cmpd="sng">
                      <a:noFill/>
                      <a:prstDash val="solid"/>
                    </a:lnR>
                    <a:lnT w="12700" cmpd="sng">
                      <a:noFill/>
                      <a:prstDash val="solid"/>
                    </a:lnT>
                    <a:lnB w="12700" cap="flat" cmpd="sng" algn="ctr">
                      <a:noFill/>
                      <a:prstDash val="solid"/>
                    </a:lnB>
                    <a:noFill/>
                  </a:tcPr>
                </a:tc>
                <a:tc>
                  <a:txBody>
                    <a:bodyPr/>
                    <a:lstStyle/>
                    <a:p>
                      <a:r>
                        <a:rPr lang="en-US" sz="2300" cap="none" spc="0">
                          <a:solidFill>
                            <a:schemeClr val="tx1"/>
                          </a:solidFill>
                        </a:rPr>
                        <a:t>Higher level of care Stroke Center</a:t>
                      </a:r>
                    </a:p>
                  </a:txBody>
                  <a:tcPr marL="92507" marR="66075" marT="104892" marB="104892">
                    <a:lnL w="12700" cmpd="sng">
                      <a:noFill/>
                      <a:prstDash val="solid"/>
                    </a:lnL>
                    <a:lnR w="28575" cap="flat" cmpd="sng" algn="ctr">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331166257"/>
                  </a:ext>
                </a:extLst>
              </a:tr>
              <a:tr h="1468490">
                <a:tc>
                  <a:txBody>
                    <a:bodyPr/>
                    <a:lstStyle/>
                    <a:p>
                      <a:r>
                        <a:rPr lang="en-US" sz="2000" cap="none" spc="0">
                          <a:solidFill>
                            <a:schemeClr val="tx1"/>
                          </a:solidFill>
                        </a:rPr>
                        <a:t>Traumatic injuries at Trauma Center requiring higher level of care</a:t>
                      </a:r>
                    </a:p>
                  </a:txBody>
                  <a:tcPr marL="92507" marR="66075" marT="104892" marB="104892">
                    <a:lnL w="28575" cap="flat" cmpd="sng" algn="ctr">
                      <a:noFill/>
                      <a:prstDash val="solid"/>
                    </a:lnL>
                    <a:lnR w="12700" cmpd="sng">
                      <a:noFill/>
                      <a:prstDash val="solid"/>
                    </a:lnR>
                    <a:lnT w="12700" cap="flat" cmpd="sng" algn="ctr">
                      <a:noFill/>
                      <a:prstDash val="solid"/>
                    </a:lnT>
                    <a:lnB w="28575" cap="flat" cmpd="sng" algn="ctr">
                      <a:noFill/>
                      <a:prstDash val="solid"/>
                    </a:lnB>
                    <a:solidFill>
                      <a:schemeClr val="bg1">
                        <a:lumMod val="95000"/>
                      </a:schemeClr>
                    </a:solidFill>
                  </a:tcPr>
                </a:tc>
                <a:tc>
                  <a:txBody>
                    <a:bodyPr/>
                    <a:lstStyle/>
                    <a:p>
                      <a:r>
                        <a:rPr lang="en-US" sz="2000" cap="none" spc="0">
                          <a:solidFill>
                            <a:schemeClr val="tx1"/>
                          </a:solidFill>
                        </a:rPr>
                        <a:t>Higher level of care Trauma Center (Ex: cardiothoracic surgery)</a:t>
                      </a:r>
                    </a:p>
                  </a:txBody>
                  <a:tcPr marL="92507" marR="66075" marT="104892" marB="104892">
                    <a:lnL w="12700" cmpd="sng">
                      <a:noFill/>
                      <a:prstDash val="solid"/>
                    </a:lnL>
                    <a:lnR w="28575" cap="flat" cmpd="sng" algn="ctr">
                      <a:noFill/>
                      <a:prstDash val="solid"/>
                    </a:lnR>
                    <a:lnT w="12700" cap="flat" cmpd="sng" algn="ctr">
                      <a:noFill/>
                      <a:prstDash val="solid"/>
                    </a:lnT>
                    <a:lnB w="28575" cap="flat" cmpd="sng" algn="ctr">
                      <a:noFill/>
                      <a:prstDash val="solid"/>
                    </a:lnB>
                    <a:solidFill>
                      <a:schemeClr val="bg1">
                        <a:lumMod val="95000"/>
                      </a:schemeClr>
                    </a:solidFill>
                  </a:tcPr>
                </a:tc>
                <a:extLst>
                  <a:ext uri="{0D108BD9-81ED-4DB2-BD59-A6C34878D82A}">
                    <a16:rowId xmlns:a16="http://schemas.microsoft.com/office/drawing/2014/main" val="2388288241"/>
                  </a:ext>
                </a:extLst>
              </a:tr>
            </a:tbl>
          </a:graphicData>
        </a:graphic>
      </p:graphicFrame>
    </p:spTree>
    <p:extLst>
      <p:ext uri="{BB962C8B-B14F-4D97-AF65-F5344CB8AC3E}">
        <p14:creationId xmlns:p14="http://schemas.microsoft.com/office/powerpoint/2010/main" val="928617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487837" y="2732147"/>
            <a:ext cx="5860051" cy="395784"/>
            <a:chOff x="6081624" y="1998368"/>
            <a:chExt cx="5613457" cy="782175"/>
          </a:xfrm>
          <a:solidFill>
            <a:schemeClr val="accent4"/>
          </a:solidFill>
        </p:grpSpPr>
        <p:sp>
          <p:nvSpPr>
            <p:cNvPr id="26" name="Rectangle 25">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4646" y="922919"/>
            <a:ext cx="8333796"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2222" y="1238080"/>
            <a:ext cx="7387313" cy="1349671"/>
          </a:xfrm>
        </p:spPr>
        <p:txBody>
          <a:bodyPr anchor="b">
            <a:normAutofit/>
          </a:bodyPr>
          <a:lstStyle/>
          <a:p>
            <a:pPr>
              <a:lnSpc>
                <a:spcPct val="90000"/>
              </a:lnSpc>
            </a:pPr>
            <a:r>
              <a:rPr lang="en-US" sz="4300"/>
              <a:t>CONCEPTS: Referral Hospital to Specialty Care Center</a:t>
            </a:r>
          </a:p>
        </p:txBody>
      </p:sp>
      <p:sp>
        <p:nvSpPr>
          <p:cNvPr id="3" name="Content Placeholder 2"/>
          <p:cNvSpPr>
            <a:spLocks noGrp="1"/>
          </p:cNvSpPr>
          <p:nvPr>
            <p:ph idx="1"/>
          </p:nvPr>
        </p:nvSpPr>
        <p:spPr>
          <a:xfrm>
            <a:off x="966978" y="2902913"/>
            <a:ext cx="7387313" cy="3032168"/>
          </a:xfrm>
        </p:spPr>
        <p:txBody>
          <a:bodyPr anchor="ctr">
            <a:normAutofit/>
          </a:bodyPr>
          <a:lstStyle/>
          <a:p>
            <a:pPr marL="0" indent="0">
              <a:buNone/>
            </a:pPr>
            <a:r>
              <a:rPr lang="en-US" sz="1800" dirty="0"/>
              <a:t>Does the patient meet trauma triage criteria as per ICEMA policy </a:t>
            </a:r>
          </a:p>
          <a:p>
            <a:pPr>
              <a:buFont typeface="Wingdings" panose="05000000000000000000" pitchFamily="2" charset="2"/>
              <a:buChar char="§"/>
            </a:pPr>
            <a:r>
              <a:rPr lang="en-US" sz="1800" dirty="0"/>
              <a:t>If YES! Perform </a:t>
            </a:r>
            <a:r>
              <a:rPr lang="en-US" sz="1800" i="1" dirty="0"/>
              <a:t>only life sustaining measures</a:t>
            </a:r>
            <a:r>
              <a:rPr lang="en-US" sz="1800" dirty="0"/>
              <a:t>, e.g., airway stabilization, massive bleeding control </a:t>
            </a:r>
            <a:r>
              <a:rPr lang="en-US" sz="1800" dirty="0" err="1"/>
              <a:t>etc</a:t>
            </a:r>
            <a:endParaRPr lang="en-US" sz="1800" dirty="0"/>
          </a:p>
          <a:p>
            <a:pPr>
              <a:buFont typeface="Wingdings" panose="05000000000000000000" pitchFamily="2" charset="2"/>
              <a:buChar char="§"/>
            </a:pPr>
            <a:r>
              <a:rPr lang="en-US" sz="1800" dirty="0"/>
              <a:t>Do not delay transfer for any unnecessary diagnostic procedures! </a:t>
            </a:r>
          </a:p>
          <a:p>
            <a:pPr marL="0" indent="0">
              <a:buNone/>
            </a:pPr>
            <a:r>
              <a:rPr lang="en-US" sz="1800" b="1" i="1" dirty="0"/>
              <a:t>Think… If I get these tests, do I have the resources to provide an intervention?  If not, do not delay…use Continuation of Care</a:t>
            </a:r>
            <a:endParaRPr lang="en-US" sz="1800" dirty="0"/>
          </a:p>
        </p:txBody>
      </p:sp>
    </p:spTree>
    <p:extLst>
      <p:ext uri="{BB962C8B-B14F-4D97-AF65-F5344CB8AC3E}">
        <p14:creationId xmlns:p14="http://schemas.microsoft.com/office/powerpoint/2010/main" val="193338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95246" y="386930"/>
            <a:ext cx="7549592" cy="1298448"/>
          </a:xfrm>
        </p:spPr>
        <p:txBody>
          <a:bodyPr anchor="b">
            <a:normAutofit/>
          </a:bodyPr>
          <a:lstStyle/>
          <a:p>
            <a:pPr>
              <a:lnSpc>
                <a:spcPct val="90000"/>
              </a:lnSpc>
            </a:pPr>
            <a:r>
              <a:rPr lang="en-US" sz="4200"/>
              <a:t>INITIAL TREATMENT GOALS </a:t>
            </a:r>
            <a:br>
              <a:rPr lang="en-US" sz="4200"/>
            </a:br>
            <a:r>
              <a:rPr lang="en-US" sz="4200"/>
              <a:t>AT REFERRAL HOSPITALS</a:t>
            </a:r>
          </a:p>
        </p:txBody>
      </p:sp>
      <p:sp>
        <p:nvSpPr>
          <p:cNvPr id="35" name="Rectangle 34">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998845"/>
            <a:ext cx="859094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5245" y="2599509"/>
            <a:ext cx="3398174" cy="3639450"/>
          </a:xfrm>
        </p:spPr>
        <p:txBody>
          <a:bodyPr anchor="ctr">
            <a:normAutofit/>
          </a:bodyPr>
          <a:lstStyle/>
          <a:p>
            <a:pPr>
              <a:buFont typeface="Wingdings" panose="05000000000000000000" pitchFamily="2" charset="2"/>
              <a:buChar char="ü"/>
            </a:pPr>
            <a:r>
              <a:rPr lang="en-US" sz="1700" dirty="0"/>
              <a:t>Initiate resuscitative measure within the capability of the facility</a:t>
            </a:r>
          </a:p>
          <a:p>
            <a:pPr>
              <a:buFont typeface="Wingdings" panose="05000000000000000000" pitchFamily="2" charset="2"/>
              <a:buChar char="ü"/>
            </a:pPr>
            <a:r>
              <a:rPr lang="en-US" sz="1700" dirty="0"/>
              <a:t>Ensure patient stabilization is adequate for subsequent transport</a:t>
            </a:r>
          </a:p>
          <a:p>
            <a:pPr>
              <a:buFont typeface="Wingdings" panose="05000000000000000000" pitchFamily="2" charset="2"/>
              <a:buChar char="ü"/>
            </a:pPr>
            <a:r>
              <a:rPr lang="en-US" sz="1700" dirty="0"/>
              <a:t>GOAL: Transfer time &lt;30 minutes (door-in to door out)</a:t>
            </a:r>
          </a:p>
          <a:p>
            <a:pPr marL="0" indent="0">
              <a:buNone/>
            </a:pPr>
            <a:r>
              <a:rPr lang="en-US" sz="1700" dirty="0"/>
              <a:t>       </a:t>
            </a:r>
          </a:p>
          <a:p>
            <a:pPr marL="0" indent="0">
              <a:buNone/>
            </a:pPr>
            <a:r>
              <a:rPr lang="en-US" sz="1700" dirty="0"/>
              <a:t>                </a:t>
            </a:r>
            <a:r>
              <a:rPr lang="en-US" sz="1700" b="1" dirty="0"/>
              <a:t>DO NOT Initiate  unnecessary diagnostic procedures</a:t>
            </a:r>
          </a:p>
        </p:txBody>
      </p:sp>
      <p:pic>
        <p:nvPicPr>
          <p:cNvPr id="15" name="yui_3_5_1_5_1381525242944_1509" descr="http://www.carefusion.com/Images/Respiratory/Ventilation/revel/ReVel-Testimony-Main-Banner.jpg"/>
          <p:cNvPicPr/>
          <p:nvPr/>
        </p:nvPicPr>
        <p:blipFill>
          <a:blip r:embed="rId2">
            <a:extLst>
              <a:ext uri="{28A0092B-C50C-407E-A947-70E740481C1C}">
                <a14:useLocalDpi xmlns:a14="http://schemas.microsoft.com/office/drawing/2010/main" val="0"/>
              </a:ext>
            </a:extLst>
          </a:blip>
          <a:stretch>
            <a:fillRect/>
          </a:stretch>
        </p:blipFill>
        <p:spPr bwMode="auto">
          <a:xfrm>
            <a:off x="4433649" y="3226020"/>
            <a:ext cx="3862707" cy="2230713"/>
          </a:xfrm>
          <a:prstGeom prst="rect">
            <a:avLst/>
          </a:prstGeom>
          <a:noFill/>
        </p:spPr>
      </p:pic>
      <p:sp>
        <p:nvSpPr>
          <p:cNvPr id="39" name="Rectangle 38">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323318" y="2332075"/>
            <a:ext cx="781700" cy="114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2348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202" y="640080"/>
            <a:ext cx="3614166" cy="1481328"/>
          </a:xfrm>
        </p:spPr>
        <p:txBody>
          <a:bodyPr anchor="b">
            <a:normAutofit/>
          </a:bodyPr>
          <a:lstStyle/>
          <a:p>
            <a:pPr>
              <a:lnSpc>
                <a:spcPct val="90000"/>
              </a:lnSpc>
            </a:pPr>
            <a:r>
              <a:rPr lang="en-US" sz="4700"/>
              <a:t>TRANSFER PROCEDURE</a:t>
            </a:r>
          </a:p>
        </p:txBody>
      </p:sp>
      <p:sp>
        <p:nvSpPr>
          <p:cNvPr id="46"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458" y="2372868"/>
            <a:ext cx="2441321" cy="18288"/>
          </a:xfrm>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 name="connsiteX0" fmla="*/ 0 w 2441321"/>
              <a:gd name="connsiteY0" fmla="*/ 0 h 18288"/>
              <a:gd name="connsiteX1" fmla="*/ 585917 w 2441321"/>
              <a:gd name="connsiteY1" fmla="*/ 0 h 18288"/>
              <a:gd name="connsiteX2" fmla="*/ 1123008 w 2441321"/>
              <a:gd name="connsiteY2" fmla="*/ 0 h 18288"/>
              <a:gd name="connsiteX3" fmla="*/ 1782164 w 2441321"/>
              <a:gd name="connsiteY3" fmla="*/ 0 h 18288"/>
              <a:gd name="connsiteX4" fmla="*/ 2441321 w 2441321"/>
              <a:gd name="connsiteY4" fmla="*/ 0 h 18288"/>
              <a:gd name="connsiteX5" fmla="*/ 2441321 w 2441321"/>
              <a:gd name="connsiteY5" fmla="*/ 18288 h 18288"/>
              <a:gd name="connsiteX6" fmla="*/ 1879817 w 2441321"/>
              <a:gd name="connsiteY6" fmla="*/ 18288 h 18288"/>
              <a:gd name="connsiteX7" fmla="*/ 1318313 w 2441321"/>
              <a:gd name="connsiteY7" fmla="*/ 18288 h 18288"/>
              <a:gd name="connsiteX8" fmla="*/ 659157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80302" y="-6619"/>
                  <a:pt x="363201" y="4913"/>
                  <a:pt x="585917" y="0"/>
                </a:cubicBezTo>
                <a:cubicBezTo>
                  <a:pt x="832357" y="-10107"/>
                  <a:pt x="996738" y="-34312"/>
                  <a:pt x="1196247" y="0"/>
                </a:cubicBezTo>
                <a:cubicBezTo>
                  <a:pt x="1357180" y="16623"/>
                  <a:pt x="1575042" y="-11041"/>
                  <a:pt x="1806578" y="0"/>
                </a:cubicBezTo>
                <a:cubicBezTo>
                  <a:pt x="2016334" y="246"/>
                  <a:pt x="2239353" y="-8732"/>
                  <a:pt x="2441321" y="0"/>
                </a:cubicBezTo>
                <a:cubicBezTo>
                  <a:pt x="2441188" y="8366"/>
                  <a:pt x="2440365" y="10017"/>
                  <a:pt x="2441321" y="18288"/>
                </a:cubicBezTo>
                <a:cubicBezTo>
                  <a:pt x="2159375" y="49009"/>
                  <a:pt x="2054495" y="45666"/>
                  <a:pt x="1830991" y="18288"/>
                </a:cubicBezTo>
                <a:cubicBezTo>
                  <a:pt x="1615846" y="7509"/>
                  <a:pt x="1521674" y="-5422"/>
                  <a:pt x="1269487" y="18288"/>
                </a:cubicBezTo>
                <a:cubicBezTo>
                  <a:pt x="1019660" y="53960"/>
                  <a:pt x="886911" y="42351"/>
                  <a:pt x="707983" y="18288"/>
                </a:cubicBezTo>
                <a:cubicBezTo>
                  <a:pt x="523434" y="27321"/>
                  <a:pt x="307885" y="34316"/>
                  <a:pt x="0" y="18288"/>
                </a:cubicBezTo>
                <a:cubicBezTo>
                  <a:pt x="-595" y="11182"/>
                  <a:pt x="-5" y="6307"/>
                  <a:pt x="0" y="0"/>
                </a:cubicBezTo>
                <a:close/>
              </a:path>
              <a:path w="2441321" h="18288" stroke="0" extrusionOk="0">
                <a:moveTo>
                  <a:pt x="0" y="0"/>
                </a:moveTo>
                <a:cubicBezTo>
                  <a:pt x="212126" y="-10265"/>
                  <a:pt x="442910" y="-11728"/>
                  <a:pt x="585917" y="0"/>
                </a:cubicBezTo>
                <a:cubicBezTo>
                  <a:pt x="724579" y="21751"/>
                  <a:pt x="879365" y="-33198"/>
                  <a:pt x="1123008" y="0"/>
                </a:cubicBezTo>
                <a:cubicBezTo>
                  <a:pt x="1377247" y="11220"/>
                  <a:pt x="1597861" y="-34280"/>
                  <a:pt x="1782164" y="0"/>
                </a:cubicBezTo>
                <a:cubicBezTo>
                  <a:pt x="1975975" y="-3055"/>
                  <a:pt x="2116392" y="-15531"/>
                  <a:pt x="2441321" y="0"/>
                </a:cubicBezTo>
                <a:cubicBezTo>
                  <a:pt x="2441666" y="6144"/>
                  <a:pt x="2441358" y="10525"/>
                  <a:pt x="2441321" y="18288"/>
                </a:cubicBezTo>
                <a:cubicBezTo>
                  <a:pt x="2180658" y="18322"/>
                  <a:pt x="2084222" y="5934"/>
                  <a:pt x="1879817" y="18288"/>
                </a:cubicBezTo>
                <a:cubicBezTo>
                  <a:pt x="1668182" y="16222"/>
                  <a:pt x="1551159" y="-6477"/>
                  <a:pt x="1318313" y="18288"/>
                </a:cubicBezTo>
                <a:cubicBezTo>
                  <a:pt x="1059871" y="56395"/>
                  <a:pt x="901959" y="23831"/>
                  <a:pt x="659157" y="18288"/>
                </a:cubicBezTo>
                <a:cubicBezTo>
                  <a:pt x="444692" y="28483"/>
                  <a:pt x="245032" y="39882"/>
                  <a:pt x="0" y="18288"/>
                </a:cubicBezTo>
                <a:cubicBezTo>
                  <a:pt x="-11" y="10485"/>
                  <a:pt x="-221" y="3288"/>
                  <a:pt x="0" y="0"/>
                </a:cubicBezTo>
                <a:close/>
              </a:path>
              <a:path w="2441321" h="18288" fill="none" stroke="0" extrusionOk="0">
                <a:moveTo>
                  <a:pt x="0" y="0"/>
                </a:moveTo>
                <a:cubicBezTo>
                  <a:pt x="265389" y="-22361"/>
                  <a:pt x="344845" y="-65"/>
                  <a:pt x="585917" y="0"/>
                </a:cubicBezTo>
                <a:cubicBezTo>
                  <a:pt x="858472" y="13102"/>
                  <a:pt x="949265" y="-8078"/>
                  <a:pt x="1196247" y="0"/>
                </a:cubicBezTo>
                <a:cubicBezTo>
                  <a:pt x="1379248" y="30707"/>
                  <a:pt x="1585336" y="24963"/>
                  <a:pt x="1806578" y="0"/>
                </a:cubicBezTo>
                <a:cubicBezTo>
                  <a:pt x="1986731" y="-19207"/>
                  <a:pt x="2264933" y="16601"/>
                  <a:pt x="2441321" y="0"/>
                </a:cubicBezTo>
                <a:cubicBezTo>
                  <a:pt x="2441440" y="8687"/>
                  <a:pt x="2440452" y="9944"/>
                  <a:pt x="2441321" y="18288"/>
                </a:cubicBezTo>
                <a:cubicBezTo>
                  <a:pt x="2149099" y="27348"/>
                  <a:pt x="2027305" y="56470"/>
                  <a:pt x="1830991" y="18288"/>
                </a:cubicBezTo>
                <a:cubicBezTo>
                  <a:pt x="1614571" y="-18764"/>
                  <a:pt x="1500998" y="10727"/>
                  <a:pt x="1269487" y="18288"/>
                </a:cubicBezTo>
                <a:cubicBezTo>
                  <a:pt x="1042399" y="37834"/>
                  <a:pt x="927922" y="45822"/>
                  <a:pt x="707983" y="18288"/>
                </a:cubicBezTo>
                <a:cubicBezTo>
                  <a:pt x="502575" y="-5380"/>
                  <a:pt x="350393" y="34499"/>
                  <a:pt x="0" y="18288"/>
                </a:cubicBezTo>
                <a:cubicBezTo>
                  <a:pt x="-394" y="12154"/>
                  <a:pt x="907" y="6688"/>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73217" y="-17533"/>
                          <a:pt x="355785" y="-4171"/>
                          <a:pt x="585917" y="0"/>
                        </a:cubicBezTo>
                        <a:cubicBezTo>
                          <a:pt x="816049" y="4171"/>
                          <a:pt x="991446" y="-9419"/>
                          <a:pt x="1196247" y="0"/>
                        </a:cubicBezTo>
                        <a:cubicBezTo>
                          <a:pt x="1401048" y="9419"/>
                          <a:pt x="1589984" y="-731"/>
                          <a:pt x="1806578" y="0"/>
                        </a:cubicBezTo>
                        <a:cubicBezTo>
                          <a:pt x="2023172" y="731"/>
                          <a:pt x="2247754" y="8393"/>
                          <a:pt x="2441321" y="0"/>
                        </a:cubicBezTo>
                        <a:cubicBezTo>
                          <a:pt x="2441167" y="8655"/>
                          <a:pt x="2440437" y="9975"/>
                          <a:pt x="2441321" y="18288"/>
                        </a:cubicBezTo>
                        <a:cubicBezTo>
                          <a:pt x="2169723" y="30506"/>
                          <a:pt x="2045712" y="39140"/>
                          <a:pt x="1830991" y="18288"/>
                        </a:cubicBezTo>
                        <a:cubicBezTo>
                          <a:pt x="1616270" y="-2564"/>
                          <a:pt x="1505876" y="3949"/>
                          <a:pt x="1269487" y="18288"/>
                        </a:cubicBezTo>
                        <a:cubicBezTo>
                          <a:pt x="1033098" y="32627"/>
                          <a:pt x="908661" y="41191"/>
                          <a:pt x="707983" y="18288"/>
                        </a:cubicBezTo>
                        <a:cubicBezTo>
                          <a:pt x="507305" y="-4615"/>
                          <a:pt x="333592" y="20759"/>
                          <a:pt x="0" y="18288"/>
                        </a:cubicBezTo>
                        <a:cubicBezTo>
                          <a:pt x="-688" y="11716"/>
                          <a:pt x="875" y="6357"/>
                          <a:pt x="0" y="0"/>
                        </a:cubicBezTo>
                        <a:close/>
                      </a:path>
                      <a:path w="2441321" h="18288" stroke="0" extrusionOk="0">
                        <a:moveTo>
                          <a:pt x="0" y="0"/>
                        </a:moveTo>
                        <a:cubicBezTo>
                          <a:pt x="207071" y="-14617"/>
                          <a:pt x="444194" y="-15606"/>
                          <a:pt x="585917" y="0"/>
                        </a:cubicBezTo>
                        <a:cubicBezTo>
                          <a:pt x="727640" y="15606"/>
                          <a:pt x="904326" y="-79"/>
                          <a:pt x="1123008" y="0"/>
                        </a:cubicBezTo>
                        <a:cubicBezTo>
                          <a:pt x="1341690" y="79"/>
                          <a:pt x="1600014" y="10401"/>
                          <a:pt x="1782164" y="0"/>
                        </a:cubicBezTo>
                        <a:cubicBezTo>
                          <a:pt x="1964314" y="-10401"/>
                          <a:pt x="2143537" y="-21488"/>
                          <a:pt x="2441321" y="0"/>
                        </a:cubicBezTo>
                        <a:cubicBezTo>
                          <a:pt x="2441735" y="5928"/>
                          <a:pt x="2441551" y="11133"/>
                          <a:pt x="2441321" y="18288"/>
                        </a:cubicBezTo>
                        <a:cubicBezTo>
                          <a:pt x="2166745" y="28773"/>
                          <a:pt x="2078726" y="15476"/>
                          <a:pt x="1879817" y="18288"/>
                        </a:cubicBezTo>
                        <a:cubicBezTo>
                          <a:pt x="1680908" y="21100"/>
                          <a:pt x="1548770" y="-4127"/>
                          <a:pt x="1318313" y="18288"/>
                        </a:cubicBezTo>
                        <a:cubicBezTo>
                          <a:pt x="1087856" y="40703"/>
                          <a:pt x="894613" y="3927"/>
                          <a:pt x="659157" y="18288"/>
                        </a:cubicBezTo>
                        <a:cubicBezTo>
                          <a:pt x="423701" y="32649"/>
                          <a:pt x="246611" y="33975"/>
                          <a:pt x="0" y="18288"/>
                        </a:cubicBezTo>
                        <a:cubicBezTo>
                          <a:pt x="-348" y="10388"/>
                          <a:pt x="-12" y="3969"/>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73202" y="2660904"/>
            <a:ext cx="3614166" cy="3547872"/>
          </a:xfrm>
        </p:spPr>
        <p:txBody>
          <a:bodyPr anchor="t">
            <a:normAutofit/>
          </a:bodyPr>
          <a:lstStyle/>
          <a:p>
            <a:pPr marL="0" indent="0">
              <a:lnSpc>
                <a:spcPct val="90000"/>
              </a:lnSpc>
              <a:buNone/>
            </a:pPr>
            <a:r>
              <a:rPr lang="en-US" sz="1800" b="1"/>
              <a:t>REFERRAL HOSPITAL</a:t>
            </a:r>
          </a:p>
          <a:p>
            <a:pPr marL="0" indent="0">
              <a:lnSpc>
                <a:spcPct val="90000"/>
              </a:lnSpc>
              <a:buNone/>
            </a:pPr>
            <a:endParaRPr lang="en-US" sz="1800"/>
          </a:p>
          <a:p>
            <a:pPr>
              <a:lnSpc>
                <a:spcPct val="90000"/>
              </a:lnSpc>
              <a:buFont typeface="Wingdings" panose="05000000000000000000" pitchFamily="2" charset="2"/>
              <a:buChar char="Ø"/>
            </a:pPr>
            <a:r>
              <a:rPr lang="en-US" sz="1800"/>
              <a:t>The Referral hospital ED Physician will make a direct call to the ED physician @Specialty Care center</a:t>
            </a:r>
          </a:p>
          <a:p>
            <a:pPr marL="0" indent="0">
              <a:lnSpc>
                <a:spcPct val="90000"/>
              </a:lnSpc>
              <a:buNone/>
            </a:pPr>
            <a:endParaRPr lang="en-US" sz="1800"/>
          </a:p>
          <a:p>
            <a:pPr>
              <a:lnSpc>
                <a:spcPct val="90000"/>
              </a:lnSpc>
              <a:buFont typeface="Wingdings" panose="05000000000000000000" pitchFamily="2" charset="2"/>
              <a:buChar char="Ø"/>
            </a:pPr>
            <a:r>
              <a:rPr lang="en-US" sz="1800"/>
              <a:t>The Referral ED Physician will determine if ground or air transport is  necessary. If ground transport is &gt; 30 minutes then air transport may be utilized </a:t>
            </a:r>
          </a:p>
          <a:p>
            <a:pPr>
              <a:lnSpc>
                <a:spcPct val="90000"/>
              </a:lnSpc>
              <a:buFont typeface="Wingdings" panose="05000000000000000000" pitchFamily="2" charset="2"/>
              <a:buChar char="ü"/>
            </a:pPr>
            <a:endParaRPr lang="en-US" sz="1800"/>
          </a:p>
        </p:txBody>
      </p:sp>
      <p:pic>
        <p:nvPicPr>
          <p:cNvPr id="6" name="yui_3_5_1_5_1381529637661_1625" descr="http://cdn-www.airliners.net/aviation-photos/photos/8/9/3/1259398.jpg">
            <a:extLst>
              <a:ext uri="{FF2B5EF4-FFF2-40B4-BE49-F238E27FC236}">
                <a16:creationId xmlns:a16="http://schemas.microsoft.com/office/drawing/2014/main" id="{36941F2C-988F-285A-4F8A-6D89FC4F8DB4}"/>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4574286" y="2129083"/>
            <a:ext cx="4094226" cy="2599833"/>
          </a:xfrm>
          <a:prstGeom prst="rect">
            <a:avLst/>
          </a:prstGeom>
          <a:noFill/>
        </p:spPr>
      </p:pic>
    </p:spTree>
    <p:extLst>
      <p:ext uri="{BB962C8B-B14F-4D97-AF65-F5344CB8AC3E}">
        <p14:creationId xmlns:p14="http://schemas.microsoft.com/office/powerpoint/2010/main" val="3418310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9369" y="238539"/>
            <a:ext cx="8263890" cy="1434415"/>
          </a:xfrm>
        </p:spPr>
        <p:txBody>
          <a:bodyPr anchor="b">
            <a:normAutofit/>
          </a:bodyPr>
          <a:lstStyle/>
          <a:p>
            <a:r>
              <a:rPr lang="en-US" sz="4700"/>
              <a:t>TRANSFER PROCEDURE</a:t>
            </a:r>
          </a:p>
        </p:txBody>
      </p:sp>
      <p:sp>
        <p:nvSpPr>
          <p:cNvPr id="5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29369" y="2071316"/>
            <a:ext cx="5035164" cy="4119172"/>
          </a:xfrm>
        </p:spPr>
        <p:txBody>
          <a:bodyPr anchor="t">
            <a:normAutofit/>
          </a:bodyPr>
          <a:lstStyle/>
          <a:p>
            <a:pPr marL="0" indent="0">
              <a:buNone/>
            </a:pPr>
            <a:r>
              <a:rPr lang="en-US" sz="1900" b="1"/>
              <a:t>SPECIALTY CARE CENTER</a:t>
            </a:r>
          </a:p>
          <a:p>
            <a:pPr>
              <a:buFont typeface="Wingdings" panose="05000000000000000000" pitchFamily="2" charset="2"/>
              <a:buChar char="Ø"/>
            </a:pPr>
            <a:endParaRPr lang="en-US" sz="1900"/>
          </a:p>
          <a:p>
            <a:pPr>
              <a:buFont typeface="Wingdings" panose="05000000000000000000" pitchFamily="2" charset="2"/>
              <a:buChar char="Ø"/>
            </a:pPr>
            <a:r>
              <a:rPr lang="en-US" sz="1900"/>
              <a:t>The Specialty Care Center ED Physician will accept the  trauma, STEMI, or Stroke patient (unless on internal disaster ICEMA policy # 8060)</a:t>
            </a:r>
          </a:p>
          <a:p>
            <a:pPr marL="0" indent="0">
              <a:buNone/>
            </a:pPr>
            <a:endParaRPr lang="en-US" sz="1900"/>
          </a:p>
          <a:p>
            <a:pPr>
              <a:buFont typeface="Wingdings" panose="05000000000000000000" pitchFamily="2" charset="2"/>
              <a:buChar char="Ø"/>
            </a:pPr>
            <a:r>
              <a:rPr lang="en-US" sz="1900"/>
              <a:t> The ED Physician is the accepting physician at the  Specialty Care Center.  The receiving center will activate its internal Trauma Stroke or STEMI  team according to their internal policy</a:t>
            </a:r>
          </a:p>
          <a:p>
            <a:pPr>
              <a:buFont typeface="Wingdings" panose="05000000000000000000" pitchFamily="2" charset="2"/>
              <a:buChar char="ü"/>
            </a:pPr>
            <a:endParaRPr lang="en-US" sz="1900"/>
          </a:p>
        </p:txBody>
      </p:sp>
      <p:pic>
        <p:nvPicPr>
          <p:cNvPr id="4" name="ihover-img" descr="http://ts3.mm.bing.net/th?id=H.4581438520363318&amp;pid=15.1">
            <a:hlinkClick r:id="rId2" tgtFrame="&quot;_top&quot;"/>
            <a:extLst>
              <a:ext uri="{FF2B5EF4-FFF2-40B4-BE49-F238E27FC236}">
                <a16:creationId xmlns:a16="http://schemas.microsoft.com/office/drawing/2014/main" id="{F1CF7AB6-AADB-9195-41EE-496440D5BF4B}"/>
              </a:ext>
            </a:extLst>
          </p:cNvPr>
          <p:cNvPicPr/>
          <p:nvPr/>
        </p:nvPicPr>
        <p:blipFill rotWithShape="1">
          <a:blip r:embed="rId3">
            <a:extLst>
              <a:ext uri="{28A0092B-C50C-407E-A947-70E740481C1C}">
                <a14:useLocalDpi xmlns:a14="http://schemas.microsoft.com/office/drawing/2010/main" val="0"/>
              </a:ext>
            </a:extLst>
          </a:blip>
          <a:srcRect l="5529" r="12163" b="1"/>
          <a:stretch/>
        </p:blipFill>
        <p:spPr bwMode="auto">
          <a:xfrm>
            <a:off x="5756743" y="2093976"/>
            <a:ext cx="2955798" cy="4096512"/>
          </a:xfrm>
          <a:prstGeom prst="rect">
            <a:avLst/>
          </a:prstGeom>
          <a:noFill/>
        </p:spPr>
      </p:pic>
    </p:spTree>
    <p:extLst>
      <p:ext uri="{BB962C8B-B14F-4D97-AF65-F5344CB8AC3E}">
        <p14:creationId xmlns:p14="http://schemas.microsoft.com/office/powerpoint/2010/main" val="792125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700"/>
              <a:t>TRANSFER PROCEDURE CONT’D</a:t>
            </a:r>
          </a:p>
        </p:txBody>
      </p:sp>
      <p:sp>
        <p:nvSpPr>
          <p:cNvPr id="3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8650" y="1929384"/>
            <a:ext cx="7886700" cy="4251960"/>
          </a:xfrm>
        </p:spPr>
        <p:txBody>
          <a:bodyPr>
            <a:normAutofit/>
          </a:bodyPr>
          <a:lstStyle/>
          <a:p>
            <a:pPr marL="0" indent="0">
              <a:buNone/>
            </a:pPr>
            <a:r>
              <a:rPr lang="en-US" sz="1900"/>
              <a:t>SIMULTANEOUSLY…</a:t>
            </a:r>
          </a:p>
          <a:p>
            <a:pPr>
              <a:buFont typeface="Wingdings" panose="05000000000000000000" pitchFamily="2" charset="2"/>
              <a:buChar char="Ø"/>
            </a:pPr>
            <a:r>
              <a:rPr lang="en-US" sz="1900"/>
              <a:t> </a:t>
            </a:r>
            <a:r>
              <a:rPr lang="en-US" sz="1900" b="1"/>
              <a:t>Call 9-1-1</a:t>
            </a:r>
            <a:r>
              <a:rPr lang="en-US" sz="1900"/>
              <a:t>, using the following script:</a:t>
            </a:r>
          </a:p>
          <a:p>
            <a:pPr marL="400050" lvl="1" indent="0">
              <a:buNone/>
            </a:pPr>
            <a:r>
              <a:rPr lang="en-US" sz="1900" i="1" u="sng"/>
              <a:t>“</a:t>
            </a:r>
            <a:r>
              <a:rPr lang="en-US" sz="1900" b="1" i="1" u="sng"/>
              <a:t>This is a Continuation of [ Trauma, STEMI, Stroke] from  XXXX Hospital to XXXX Hospital.”</a:t>
            </a:r>
          </a:p>
          <a:p>
            <a:pPr lvl="1">
              <a:buFont typeface="Wingdings" panose="05000000000000000000" pitchFamily="2" charset="2"/>
              <a:buChar char="Ø"/>
            </a:pPr>
            <a:r>
              <a:rPr lang="en-US" sz="1900"/>
              <a:t>Dispatch will only send transporting ambulance  without any fire apparatus</a:t>
            </a:r>
          </a:p>
          <a:p>
            <a:pPr>
              <a:buFont typeface="Wingdings" panose="05000000000000000000" pitchFamily="2" charset="2"/>
              <a:buChar char="Ø"/>
            </a:pPr>
            <a:r>
              <a:rPr lang="en-US" sz="1900"/>
              <a:t>“</a:t>
            </a:r>
            <a:r>
              <a:rPr lang="en-US" sz="1900" b="1"/>
              <a:t>DO NOT DELAY TRANSPORT</a:t>
            </a:r>
            <a:r>
              <a:rPr lang="en-US" sz="1900"/>
              <a:t>” for documents. The referral may</a:t>
            </a:r>
            <a:r>
              <a:rPr lang="en-US" sz="1900" b="1"/>
              <a:t> FAX </a:t>
            </a:r>
            <a:r>
              <a:rPr lang="en-US" sz="1900"/>
              <a:t>all patients documents to the Receiving Hospital</a:t>
            </a:r>
          </a:p>
          <a:p>
            <a:pPr lvl="1">
              <a:buFont typeface="Wingdings" panose="05000000000000000000" pitchFamily="2" charset="2"/>
              <a:buChar char="Ø"/>
            </a:pPr>
            <a:r>
              <a:rPr lang="en-US" sz="1900"/>
              <a:t>E.g., Medical record, labs, x-rays, H&amp;P’s, reports and any other pertinent documentation.</a:t>
            </a:r>
          </a:p>
          <a:p>
            <a:endParaRPr lang="en-US" sz="1900"/>
          </a:p>
          <a:p>
            <a:endParaRPr lang="en-US" sz="1900"/>
          </a:p>
        </p:txBody>
      </p:sp>
    </p:spTree>
    <p:extLst>
      <p:ext uri="{BB962C8B-B14F-4D97-AF65-F5344CB8AC3E}">
        <p14:creationId xmlns:p14="http://schemas.microsoft.com/office/powerpoint/2010/main" val="1231952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FCD3870F-740A-0843-113B-F24B9177FEDC}"/>
              </a:ext>
            </a:extLst>
          </p:cNvPr>
          <p:cNvPicPr>
            <a:picLocks noChangeAspect="1"/>
          </p:cNvPicPr>
          <p:nvPr/>
        </p:nvPicPr>
        <p:blipFill rotWithShape="1">
          <a:blip r:embed="rId3"/>
          <a:srcRect r="12668" b="2"/>
          <a:stretch/>
        </p:blipFill>
        <p:spPr>
          <a:xfrm>
            <a:off x="20" y="10"/>
            <a:ext cx="9143980" cy="6857990"/>
          </a:xfrm>
          <a:prstGeom prst="rect">
            <a:avLst/>
          </a:prstGeom>
        </p:spPr>
      </p:pic>
      <p:sp>
        <p:nvSpPr>
          <p:cNvPr id="22" name="Rectangle 21">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7601"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28650" y="365125"/>
            <a:ext cx="7886700" cy="1325563"/>
          </a:xfrm>
        </p:spPr>
        <p:txBody>
          <a:bodyPr>
            <a:normAutofit/>
          </a:bodyPr>
          <a:lstStyle/>
          <a:p>
            <a:r>
              <a:rPr lang="en-US"/>
              <a:t>SPECIAL CONSIDERATIONS</a:t>
            </a:r>
          </a:p>
        </p:txBody>
      </p:sp>
      <p:graphicFrame>
        <p:nvGraphicFramePr>
          <p:cNvPr id="5" name="Content Placeholder 2">
            <a:extLst>
              <a:ext uri="{FF2B5EF4-FFF2-40B4-BE49-F238E27FC236}">
                <a16:creationId xmlns:a16="http://schemas.microsoft.com/office/drawing/2014/main" id="{DB649710-E281-EA6B-50EB-C686501E326E}"/>
              </a:ext>
            </a:extLst>
          </p:cNvPr>
          <p:cNvGraphicFramePr>
            <a:graphicFrameLocks noGrp="1"/>
          </p:cNvGraphicFramePr>
          <p:nvPr>
            <p:ph idx="1"/>
            <p:extLst>
              <p:ext uri="{D42A27DB-BD31-4B8C-83A1-F6EECF244321}">
                <p14:modId xmlns:p14="http://schemas.microsoft.com/office/powerpoint/2010/main" val="339337169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75412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19" name="Rectangle 4118">
            <a:extLst>
              <a:ext uri="{FF2B5EF4-FFF2-40B4-BE49-F238E27FC236}">
                <a16:creationId xmlns:a16="http://schemas.microsoft.com/office/drawing/2014/main" id="{28D31E1B-0407-4223-9642-0B642CBF5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21" name="Group 412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62849"/>
            <a:ext cx="548639" cy="673460"/>
            <a:chOff x="3940602" y="308034"/>
            <a:chExt cx="2116791" cy="3428999"/>
          </a:xfrm>
          <a:solidFill>
            <a:schemeClr val="accent4"/>
          </a:solidFill>
        </p:grpSpPr>
        <p:sp>
          <p:nvSpPr>
            <p:cNvPr id="4122" name="Rectangle 412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23" name="Rectangle 412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24" name="Rectangle 412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26" name="Rectangle 412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60" y="656150"/>
            <a:ext cx="4254500"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723" y="873940"/>
            <a:ext cx="3789277" cy="1035781"/>
          </a:xfrm>
        </p:spPr>
        <p:txBody>
          <a:bodyPr anchor="ctr">
            <a:normAutofit/>
          </a:bodyPr>
          <a:lstStyle/>
          <a:p>
            <a:pPr>
              <a:lnSpc>
                <a:spcPct val="90000"/>
              </a:lnSpc>
            </a:pPr>
            <a:r>
              <a:rPr lang="en-US" sz="3100"/>
              <a:t>TEST YOUR KNOWLEDGE #1</a:t>
            </a:r>
          </a:p>
        </p:txBody>
      </p:sp>
      <p:sp>
        <p:nvSpPr>
          <p:cNvPr id="3" name="Content Placeholder 2"/>
          <p:cNvSpPr>
            <a:spLocks noGrp="1"/>
          </p:cNvSpPr>
          <p:nvPr>
            <p:ph idx="1"/>
          </p:nvPr>
        </p:nvSpPr>
        <p:spPr>
          <a:xfrm>
            <a:off x="783771" y="2524721"/>
            <a:ext cx="3743722" cy="3677123"/>
          </a:xfrm>
        </p:spPr>
        <p:txBody>
          <a:bodyPr anchor="ctr">
            <a:normAutofit/>
          </a:bodyPr>
          <a:lstStyle/>
          <a:p>
            <a:pPr marL="0" indent="0">
              <a:buNone/>
            </a:pPr>
            <a:r>
              <a:rPr lang="en-US" sz="1600"/>
              <a:t>75 year old patient, is brought into your community hospital with a family member with a deformed lower leg from a standing level, trip and fall. This patient states he did not hit his head, recalls the incident .  GSC 15, AOX4, VS: BP 127/89; HR 102; RR 18; Pulse ox 100% on Room Air.</a:t>
            </a:r>
          </a:p>
          <a:p>
            <a:pPr marL="0" indent="0">
              <a:buNone/>
            </a:pPr>
            <a:endParaRPr lang="en-US" sz="1600"/>
          </a:p>
          <a:p>
            <a:pPr marL="0" indent="0">
              <a:buNone/>
            </a:pPr>
            <a:r>
              <a:rPr lang="en-US" sz="1600" i="1"/>
              <a:t>Is this a Continuation of Care patient?</a:t>
            </a:r>
          </a:p>
          <a:p>
            <a:pPr marL="0" indent="0">
              <a:buNone/>
            </a:pPr>
            <a:endParaRPr lang="en-US" sz="1600"/>
          </a:p>
        </p:txBody>
      </p:sp>
      <p:sp>
        <p:nvSpPr>
          <p:cNvPr id="4128" name="Rectangle 4127">
            <a:extLst>
              <a:ext uri="{FF2B5EF4-FFF2-40B4-BE49-F238E27FC236}">
                <a16:creationId xmlns:a16="http://schemas.microsoft.com/office/drawing/2014/main" id="{70E96339-907C-46C3-99AC-31179B6F0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7224" y="608401"/>
            <a:ext cx="3478126" cy="559344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1" name="Picture 5" descr="C:\Users\e7650\AppData\Local\Microsoft\Windows\Temporary Internet Files\Content.IE5\J0PUURFS\MC900434403[1].wmf"/>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197869" y="1233075"/>
            <a:ext cx="3167439" cy="4452134"/>
          </a:xfrm>
          <a:prstGeom prst="rect">
            <a:avLst/>
          </a:prstGeom>
          <a:noFill/>
          <a:extLst>
            <a:ext uri="{909E8E84-426E-40DD-AFC4-6F175D3DCCD1}">
              <a14:hiddenFill xmlns:a14="http://schemas.microsoft.com/office/drawing/2010/main">
                <a:solidFill>
                  <a:srgbClr val="FFFFFF"/>
                </a:solidFill>
              </a14:hiddenFill>
            </a:ext>
          </a:extLst>
        </p:spPr>
      </p:pic>
      <p:cxnSp>
        <p:nvCxnSpPr>
          <p:cNvPr id="4130" name="Straight Connector 4129">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92240"/>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4099" name="Picture 3" descr="C:\Users\e7650\AppData\Local\Microsoft\Windows\Temporary Internet Files\Content.IE5\XOR05FMJ\MC90029919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76201"/>
            <a:ext cx="106405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81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6623" y="900814"/>
            <a:ext cx="569713"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108327" y="633165"/>
            <a:ext cx="36199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Shape 22">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965" y="636723"/>
            <a:ext cx="3000047"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701154" y="982272"/>
            <a:ext cx="2541314" cy="4560970"/>
          </a:xfrm>
        </p:spPr>
        <p:txBody>
          <a:bodyPr>
            <a:normAutofit/>
          </a:bodyPr>
          <a:lstStyle/>
          <a:p>
            <a:r>
              <a:rPr lang="en-US" sz="3500">
                <a:solidFill>
                  <a:srgbClr val="FFFFFF"/>
                </a:solidFill>
              </a:rPr>
              <a:t>PURPOSE</a:t>
            </a:r>
          </a:p>
        </p:txBody>
      </p:sp>
      <p:sp>
        <p:nvSpPr>
          <p:cNvPr id="25"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76336" y="1352302"/>
            <a:ext cx="499169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p:cNvSpPr>
            <a:spLocks noGrp="1"/>
          </p:cNvSpPr>
          <p:nvPr>
            <p:ph idx="1"/>
          </p:nvPr>
        </p:nvSpPr>
        <p:spPr>
          <a:xfrm>
            <a:off x="3916396" y="1719618"/>
            <a:ext cx="4461623" cy="4334629"/>
          </a:xfrm>
        </p:spPr>
        <p:txBody>
          <a:bodyPr anchor="ctr">
            <a:normAutofit/>
          </a:bodyPr>
          <a:lstStyle/>
          <a:p>
            <a:pPr marL="0" indent="0">
              <a:buNone/>
            </a:pPr>
            <a:endParaRPr lang="en-US" sz="2100">
              <a:solidFill>
                <a:srgbClr val="FEFFFF"/>
              </a:solidFill>
            </a:endParaRPr>
          </a:p>
          <a:p>
            <a:pPr marL="0" indent="0">
              <a:buNone/>
            </a:pPr>
            <a:r>
              <a:rPr lang="en-US" sz="2100">
                <a:solidFill>
                  <a:srgbClr val="FEFFFF"/>
                </a:solidFill>
              </a:rPr>
              <a:t>To ensure the rapid transport of patients that require urgent transfer for higher level care at a Specialty Care Center. </a:t>
            </a:r>
          </a:p>
          <a:p>
            <a:pPr marL="457200" lvl="1" indent="0">
              <a:buNone/>
            </a:pPr>
            <a:r>
              <a:rPr lang="en-US" sz="2100">
                <a:solidFill>
                  <a:srgbClr val="FEFFFF"/>
                </a:solidFill>
              </a:rPr>
              <a:t>	 </a:t>
            </a:r>
          </a:p>
          <a:p>
            <a:pPr>
              <a:buFont typeface="Wingdings" panose="05000000000000000000" pitchFamily="2" charset="2"/>
              <a:buChar char="ü"/>
            </a:pPr>
            <a:endParaRPr lang="en-US" sz="2100">
              <a:solidFill>
                <a:srgbClr val="FEFFFF"/>
              </a:solidFill>
            </a:endParaRPr>
          </a:p>
        </p:txBody>
      </p:sp>
    </p:spTree>
    <p:extLst>
      <p:ext uri="{BB962C8B-B14F-4D97-AF65-F5344CB8AC3E}">
        <p14:creationId xmlns:p14="http://schemas.microsoft.com/office/powerpoint/2010/main" val="1148037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06478" y="386930"/>
            <a:ext cx="6927525" cy="1188950"/>
          </a:xfrm>
          <a:prstGeom prst="rect">
            <a:avLst/>
          </a:prstGeom>
        </p:spPr>
        <p:txBody>
          <a:bodyPr anchor="b">
            <a:normAutofit/>
          </a:bodyPr>
          <a:lstStyle/>
          <a:p>
            <a:r>
              <a:rPr lang="en-US" sz="4700"/>
              <a:t>TEST YOUR KNOWLEDGE #1 </a:t>
            </a:r>
          </a:p>
        </p:txBody>
      </p:sp>
      <p:grpSp>
        <p:nvGrpSpPr>
          <p:cNvPr id="28" name="Group 2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998368"/>
            <a:ext cx="8771274" cy="782176"/>
            <a:chOff x="-2" y="1998368"/>
            <a:chExt cx="11695083" cy="782176"/>
          </a:xfrm>
        </p:grpSpPr>
        <p:sp>
          <p:nvSpPr>
            <p:cNvPr id="29" name="Rectangle 2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5245" y="2599509"/>
            <a:ext cx="7607751" cy="3435531"/>
          </a:xfrm>
        </p:spPr>
        <p:txBody>
          <a:bodyPr anchor="ctr">
            <a:normAutofit/>
          </a:bodyPr>
          <a:lstStyle/>
          <a:p>
            <a:pPr marL="0" indent="0">
              <a:buNone/>
            </a:pPr>
            <a:r>
              <a:rPr lang="en-US" sz="2100"/>
              <a:t>ANSWER:</a:t>
            </a:r>
          </a:p>
          <a:p>
            <a:pPr marL="0" indent="0">
              <a:buNone/>
            </a:pPr>
            <a:r>
              <a:rPr lang="en-US" sz="2100"/>
              <a:t>No.  </a:t>
            </a:r>
          </a:p>
          <a:p>
            <a:pPr marL="0" indent="0">
              <a:buNone/>
            </a:pPr>
            <a:r>
              <a:rPr lang="en-US" sz="2100"/>
              <a:t>This is not a Continuation of Care patient.  This patient did NOT meet Trauma Triage Criteria.</a:t>
            </a:r>
          </a:p>
        </p:txBody>
      </p:sp>
    </p:spTree>
    <p:extLst>
      <p:ext uri="{BB962C8B-B14F-4D97-AF65-F5344CB8AC3E}">
        <p14:creationId xmlns:p14="http://schemas.microsoft.com/office/powerpoint/2010/main" val="2661576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40" name="Rectangle 5139">
            <a:extLst>
              <a:ext uri="{FF2B5EF4-FFF2-40B4-BE49-F238E27FC236}">
                <a16:creationId xmlns:a16="http://schemas.microsoft.com/office/drawing/2014/main" id="{28D31E1B-0407-4223-9642-0B642CBF5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42" name="Group 514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62849"/>
            <a:ext cx="548639" cy="673460"/>
            <a:chOff x="3940602" y="308034"/>
            <a:chExt cx="2116791" cy="3428999"/>
          </a:xfrm>
          <a:solidFill>
            <a:schemeClr val="accent4"/>
          </a:solidFill>
        </p:grpSpPr>
        <p:sp>
          <p:nvSpPr>
            <p:cNvPr id="5143" name="Rectangle 514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4" name="Rectangle 514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5" name="Rectangle 514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47" name="Rectangle 514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60" y="656150"/>
            <a:ext cx="4254500"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723" y="873940"/>
            <a:ext cx="3789277" cy="1035781"/>
          </a:xfrm>
        </p:spPr>
        <p:txBody>
          <a:bodyPr anchor="ctr">
            <a:normAutofit/>
          </a:bodyPr>
          <a:lstStyle/>
          <a:p>
            <a:pPr>
              <a:lnSpc>
                <a:spcPct val="90000"/>
              </a:lnSpc>
            </a:pPr>
            <a:r>
              <a:rPr lang="en-US" sz="3100"/>
              <a:t>TEST YOUR KNOWLEDGE #2</a:t>
            </a:r>
          </a:p>
        </p:txBody>
      </p:sp>
      <p:sp>
        <p:nvSpPr>
          <p:cNvPr id="3" name="Content Placeholder 2"/>
          <p:cNvSpPr>
            <a:spLocks noGrp="1"/>
          </p:cNvSpPr>
          <p:nvPr>
            <p:ph idx="1"/>
          </p:nvPr>
        </p:nvSpPr>
        <p:spPr>
          <a:xfrm>
            <a:off x="783771" y="2524721"/>
            <a:ext cx="3743722" cy="3677123"/>
          </a:xfrm>
        </p:spPr>
        <p:txBody>
          <a:bodyPr anchor="ctr">
            <a:normAutofit/>
          </a:bodyPr>
          <a:lstStyle/>
          <a:p>
            <a:pPr marL="0" indent="0">
              <a:buNone/>
            </a:pPr>
            <a:r>
              <a:rPr lang="en-US" sz="1600"/>
              <a:t>I have made contact with the nearest paramedic receiving hospital that I am coming in with a STEMI patient with CPR in progress.  I need an airway and the closest SCC is 20 minutes away.</a:t>
            </a:r>
          </a:p>
          <a:p>
            <a:pPr marL="0" indent="0">
              <a:buNone/>
            </a:pPr>
            <a:endParaRPr lang="en-US" sz="1600"/>
          </a:p>
          <a:p>
            <a:pPr marL="0" indent="0">
              <a:buNone/>
            </a:pPr>
            <a:r>
              <a:rPr lang="en-US" sz="1600"/>
              <a:t>The airway was stabilized at a RH and now I am en route to the SCC.</a:t>
            </a:r>
          </a:p>
          <a:p>
            <a:pPr marL="0" indent="0">
              <a:buNone/>
            </a:pPr>
            <a:endParaRPr lang="en-US" sz="1600"/>
          </a:p>
          <a:p>
            <a:pPr marL="0" indent="0">
              <a:buNone/>
            </a:pPr>
            <a:r>
              <a:rPr lang="en-US" sz="1600" i="1"/>
              <a:t>What is the best next step?</a:t>
            </a:r>
          </a:p>
        </p:txBody>
      </p:sp>
      <p:sp>
        <p:nvSpPr>
          <p:cNvPr id="5149" name="Rectangle 5148">
            <a:extLst>
              <a:ext uri="{FF2B5EF4-FFF2-40B4-BE49-F238E27FC236}">
                <a16:creationId xmlns:a16="http://schemas.microsoft.com/office/drawing/2014/main" id="{70E96339-907C-46C3-99AC-31179B6F0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7224" y="608401"/>
            <a:ext cx="3478126" cy="559344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C:\Users\e7650\AppData\Local\Microsoft\Windows\Temporary Internet Files\Content.IE5\J0PUURFS\MC900434403[1].wmf"/>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197869" y="1233075"/>
            <a:ext cx="3167439" cy="4452134"/>
          </a:xfrm>
          <a:prstGeom prst="rect">
            <a:avLst/>
          </a:prstGeom>
          <a:noFill/>
          <a:extLst>
            <a:ext uri="{909E8E84-426E-40DD-AFC4-6F175D3DCCD1}">
              <a14:hiddenFill xmlns:a14="http://schemas.microsoft.com/office/drawing/2010/main">
                <a:solidFill>
                  <a:srgbClr val="FFFFFF"/>
                </a:solidFill>
              </a14:hiddenFill>
            </a:ext>
          </a:extLst>
        </p:spPr>
      </p:pic>
      <p:cxnSp>
        <p:nvCxnSpPr>
          <p:cNvPr id="5151" name="Straight Connector 5150">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92240"/>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4099" name="Picture 3" descr="C:\Users\e7650\AppData\Local\Microsoft\Windows\Temporary Internet Files\Content.IE5\XOR05FMJ\MC90029919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64637"/>
            <a:ext cx="1066800" cy="1002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5823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21" name="Rectangle 4120">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6478" y="386930"/>
            <a:ext cx="6927525" cy="1188950"/>
          </a:xfrm>
        </p:spPr>
        <p:txBody>
          <a:bodyPr anchor="b">
            <a:normAutofit/>
          </a:bodyPr>
          <a:lstStyle/>
          <a:p>
            <a:r>
              <a:rPr lang="en-US" sz="4700"/>
              <a:t>TEST YOUR KNOWLEDGE #2</a:t>
            </a:r>
          </a:p>
        </p:txBody>
      </p:sp>
      <p:grpSp>
        <p:nvGrpSpPr>
          <p:cNvPr id="4123" name="Group 4122">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998368"/>
            <a:ext cx="8771274" cy="782176"/>
            <a:chOff x="-2" y="1998368"/>
            <a:chExt cx="11695083" cy="782176"/>
          </a:xfrm>
        </p:grpSpPr>
        <p:sp>
          <p:nvSpPr>
            <p:cNvPr id="4124" name="Rectangle 4123">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25" name="Rectangle 4124">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27" name="Rectangle 4126">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5245" y="2599509"/>
            <a:ext cx="7607751" cy="3435531"/>
          </a:xfrm>
        </p:spPr>
        <p:txBody>
          <a:bodyPr anchor="ctr">
            <a:normAutofit/>
          </a:bodyPr>
          <a:lstStyle/>
          <a:p>
            <a:pPr marL="0" indent="0">
              <a:buNone/>
            </a:pPr>
            <a:r>
              <a:rPr lang="en-US" sz="2100"/>
              <a:t>ANSWER:</a:t>
            </a:r>
          </a:p>
          <a:p>
            <a:pPr marL="0" indent="0">
              <a:buNone/>
            </a:pPr>
            <a:r>
              <a:rPr lang="en-US" sz="2100"/>
              <a:t>Make SCC Base Contact</a:t>
            </a:r>
          </a:p>
          <a:p>
            <a:pPr marL="0" indent="0">
              <a:buNone/>
            </a:pPr>
            <a:r>
              <a:rPr lang="en-US" sz="2100"/>
              <a:t>Do not assume that the RH has made contact with the Specialty Care Center.  Call the appropriate Specialty Care Center and give a brief update and ETA.</a:t>
            </a:r>
          </a:p>
          <a:p>
            <a:pPr marL="0" indent="0">
              <a:buNone/>
            </a:pPr>
            <a:endParaRPr lang="en-US" sz="2100"/>
          </a:p>
        </p:txBody>
      </p:sp>
    </p:spTree>
    <p:extLst>
      <p:ext uri="{BB962C8B-B14F-4D97-AF65-F5344CB8AC3E}">
        <p14:creationId xmlns:p14="http://schemas.microsoft.com/office/powerpoint/2010/main" val="90311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75" name="Rectangle 6174">
            <a:extLst>
              <a:ext uri="{FF2B5EF4-FFF2-40B4-BE49-F238E27FC236}">
                <a16:creationId xmlns:a16="http://schemas.microsoft.com/office/drawing/2014/main" id="{28D31E1B-0407-4223-9642-0B642CBF5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77" name="Group 6176">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62849"/>
            <a:ext cx="548639" cy="673460"/>
            <a:chOff x="3940602" y="308034"/>
            <a:chExt cx="2116791" cy="3428999"/>
          </a:xfrm>
          <a:solidFill>
            <a:schemeClr val="accent4"/>
          </a:solidFill>
        </p:grpSpPr>
        <p:sp>
          <p:nvSpPr>
            <p:cNvPr id="6178" name="Rectangle 6177">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79" name="Rectangle 6178">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80" name="Rectangle 6179">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82" name="Rectangle 6181">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60" y="656150"/>
            <a:ext cx="4254500"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723" y="873940"/>
            <a:ext cx="3789277" cy="1035781"/>
          </a:xfrm>
        </p:spPr>
        <p:txBody>
          <a:bodyPr anchor="ctr">
            <a:normAutofit/>
          </a:bodyPr>
          <a:lstStyle/>
          <a:p>
            <a:pPr>
              <a:lnSpc>
                <a:spcPct val="90000"/>
              </a:lnSpc>
            </a:pPr>
            <a:r>
              <a:rPr lang="en-US" sz="3100"/>
              <a:t>TEST YOUR KNOWLEDGE #3</a:t>
            </a:r>
          </a:p>
        </p:txBody>
      </p:sp>
      <p:sp>
        <p:nvSpPr>
          <p:cNvPr id="3" name="Content Placeholder 2"/>
          <p:cNvSpPr>
            <a:spLocks noGrp="1"/>
          </p:cNvSpPr>
          <p:nvPr>
            <p:ph idx="1"/>
          </p:nvPr>
        </p:nvSpPr>
        <p:spPr>
          <a:xfrm>
            <a:off x="783771" y="2524721"/>
            <a:ext cx="3743722" cy="3677123"/>
          </a:xfrm>
        </p:spPr>
        <p:txBody>
          <a:bodyPr anchor="ctr">
            <a:normAutofit/>
          </a:bodyPr>
          <a:lstStyle/>
          <a:p>
            <a:pPr>
              <a:lnSpc>
                <a:spcPct val="90000"/>
              </a:lnSpc>
            </a:pPr>
            <a:r>
              <a:rPr lang="en-US" sz="1600"/>
              <a:t>35 y.o high speed MVA, off the I-40 multiple traumatic injuries, with GCS of 13. Co-occupant death.</a:t>
            </a:r>
          </a:p>
          <a:p>
            <a:pPr>
              <a:lnSpc>
                <a:spcPct val="90000"/>
              </a:lnSpc>
            </a:pPr>
            <a:r>
              <a:rPr lang="en-US" sz="1600"/>
              <a:t>Airship has been called, but with a delayed ETA.  </a:t>
            </a:r>
          </a:p>
          <a:p>
            <a:pPr>
              <a:lnSpc>
                <a:spcPct val="90000"/>
              </a:lnSpc>
            </a:pPr>
            <a:r>
              <a:rPr lang="en-US" sz="1600"/>
              <a:t>The patient’s condition is deteriorating. She is becoming increasingly agitated, and the VS are becoming increasingly unstable. </a:t>
            </a:r>
          </a:p>
          <a:p>
            <a:pPr>
              <a:lnSpc>
                <a:spcPct val="90000"/>
              </a:lnSpc>
            </a:pPr>
            <a:r>
              <a:rPr lang="en-US" sz="1600"/>
              <a:t>The closest trauma center is 1 hour 30 away by ground ambulance. The closest paramedic receiving center is 35 minutes away.</a:t>
            </a:r>
          </a:p>
          <a:p>
            <a:pPr marL="0" indent="0">
              <a:lnSpc>
                <a:spcPct val="90000"/>
              </a:lnSpc>
              <a:buNone/>
            </a:pPr>
            <a:endParaRPr lang="en-US" sz="1600"/>
          </a:p>
          <a:p>
            <a:pPr marL="0" indent="0">
              <a:lnSpc>
                <a:spcPct val="90000"/>
              </a:lnSpc>
              <a:buNone/>
            </a:pPr>
            <a:r>
              <a:rPr lang="en-US" sz="1600" i="1"/>
              <a:t>What would you do?</a:t>
            </a:r>
          </a:p>
        </p:txBody>
      </p:sp>
      <p:sp>
        <p:nvSpPr>
          <p:cNvPr id="6184" name="Rectangle 6183">
            <a:extLst>
              <a:ext uri="{FF2B5EF4-FFF2-40B4-BE49-F238E27FC236}">
                <a16:creationId xmlns:a16="http://schemas.microsoft.com/office/drawing/2014/main" id="{70E96339-907C-46C3-99AC-31179B6F0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7224" y="608401"/>
            <a:ext cx="3478126" cy="559344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C:\Users\e7650\AppData\Local\Microsoft\Windows\Temporary Internet Files\Content.IE5\J0PUURFS\MC900434403[1].wmf"/>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197869" y="1233075"/>
            <a:ext cx="3167439" cy="4452134"/>
          </a:xfrm>
          <a:prstGeom prst="rect">
            <a:avLst/>
          </a:prstGeom>
          <a:noFill/>
          <a:extLst>
            <a:ext uri="{909E8E84-426E-40DD-AFC4-6F175D3DCCD1}">
              <a14:hiddenFill xmlns:a14="http://schemas.microsoft.com/office/drawing/2010/main">
                <a:solidFill>
                  <a:srgbClr val="FFFFFF"/>
                </a:solidFill>
              </a14:hiddenFill>
            </a:ext>
          </a:extLst>
        </p:spPr>
      </p:pic>
      <p:cxnSp>
        <p:nvCxnSpPr>
          <p:cNvPr id="6186" name="Straight Connector 6185">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92240"/>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4099" name="Picture 3" descr="C:\Users\e7650\AppData\Local\Microsoft\Windows\Temporary Internet Files\Content.IE5\XOR05FMJ\MC90029919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64638"/>
            <a:ext cx="990600" cy="986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0830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32" name="Rectangle 4131">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6478" y="386930"/>
            <a:ext cx="6927525" cy="1188950"/>
          </a:xfrm>
        </p:spPr>
        <p:txBody>
          <a:bodyPr anchor="b">
            <a:normAutofit/>
          </a:bodyPr>
          <a:lstStyle/>
          <a:p>
            <a:r>
              <a:rPr lang="en-US" sz="4700"/>
              <a:t>TEST YOUR KNOWLEDGE #3</a:t>
            </a:r>
          </a:p>
        </p:txBody>
      </p:sp>
      <p:grpSp>
        <p:nvGrpSpPr>
          <p:cNvPr id="4134" name="Group 4133">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998368"/>
            <a:ext cx="8771274" cy="782176"/>
            <a:chOff x="-2" y="1998368"/>
            <a:chExt cx="11695083" cy="782176"/>
          </a:xfrm>
        </p:grpSpPr>
        <p:sp>
          <p:nvSpPr>
            <p:cNvPr id="4135" name="Rectangle 4134">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36" name="Rectangle 4135">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38" name="Rectangle 413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8537521"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95245" y="2599509"/>
            <a:ext cx="7607751" cy="3435531"/>
          </a:xfrm>
        </p:spPr>
        <p:txBody>
          <a:bodyPr anchor="ctr">
            <a:normAutofit/>
          </a:bodyPr>
          <a:lstStyle/>
          <a:p>
            <a:pPr marL="0" indent="0">
              <a:lnSpc>
                <a:spcPct val="90000"/>
              </a:lnSpc>
              <a:buNone/>
            </a:pPr>
            <a:r>
              <a:rPr lang="en-US" sz="1900"/>
              <a:t>ANSWER:</a:t>
            </a:r>
          </a:p>
          <a:p>
            <a:pPr marL="0" indent="0">
              <a:lnSpc>
                <a:spcPct val="90000"/>
              </a:lnSpc>
              <a:buNone/>
            </a:pPr>
            <a:r>
              <a:rPr lang="en-US" sz="1900" b="1" u="sng"/>
              <a:t>EMS</a:t>
            </a:r>
            <a:r>
              <a:rPr lang="en-US" sz="1900"/>
              <a:t>: Do not delay on scene.  Place patient in the ground ambulance and proceed to the closest paramedic receiving center.  </a:t>
            </a:r>
          </a:p>
          <a:p>
            <a:pPr marL="0" indent="0">
              <a:lnSpc>
                <a:spcPct val="90000"/>
              </a:lnSpc>
              <a:buNone/>
            </a:pPr>
            <a:r>
              <a:rPr lang="en-US" sz="1900"/>
              <a:t>Make Trauma Base Hospital contact.</a:t>
            </a:r>
          </a:p>
          <a:p>
            <a:pPr marL="0" indent="0">
              <a:lnSpc>
                <a:spcPct val="90000"/>
              </a:lnSpc>
              <a:buNone/>
            </a:pPr>
            <a:r>
              <a:rPr lang="en-US" sz="1900"/>
              <a:t>Consider re-contacting airship to rendezvous at the RH for subsequent transport to the trauma center.</a:t>
            </a:r>
          </a:p>
          <a:p>
            <a:pPr marL="0" indent="0">
              <a:lnSpc>
                <a:spcPct val="90000"/>
              </a:lnSpc>
              <a:buNone/>
            </a:pPr>
            <a:r>
              <a:rPr lang="en-US" sz="1900" b="1" u="sng"/>
              <a:t>RH</a:t>
            </a:r>
            <a:r>
              <a:rPr lang="en-US" sz="1900" b="1"/>
              <a:t>: </a:t>
            </a:r>
            <a:r>
              <a:rPr lang="en-US" sz="1900"/>
              <a:t>Stabilize the patient. Secure airway, control bleeding.  Do not delay transport to obtain labs, XR’s or scans.  Contact SCC ED physician and call 9-1-1 “for Continuation”, or coordinate with airship that may have already been called by EMS on-scene.</a:t>
            </a:r>
            <a:endParaRPr lang="en-US" sz="1900" b="1" u="sng"/>
          </a:p>
          <a:p>
            <a:pPr marL="0" indent="0">
              <a:lnSpc>
                <a:spcPct val="90000"/>
              </a:lnSpc>
              <a:buNone/>
            </a:pPr>
            <a:r>
              <a:rPr lang="en-US" sz="1900"/>
              <a:t> </a:t>
            </a:r>
          </a:p>
        </p:txBody>
      </p:sp>
    </p:spTree>
    <p:extLst>
      <p:ext uri="{BB962C8B-B14F-4D97-AF65-F5344CB8AC3E}">
        <p14:creationId xmlns:p14="http://schemas.microsoft.com/office/powerpoint/2010/main" val="428026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08" name="Rectangle 7207">
            <a:extLst>
              <a:ext uri="{FF2B5EF4-FFF2-40B4-BE49-F238E27FC236}">
                <a16:creationId xmlns:a16="http://schemas.microsoft.com/office/drawing/2014/main" id="{337940BB-FBC4-492E-BD92-3B7B914D0E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640491" y="320041"/>
            <a:ext cx="5030313" cy="3892668"/>
          </a:xfrm>
        </p:spPr>
        <p:txBody>
          <a:bodyPr vert="horz" lIns="91440" tIns="45720" rIns="91440" bIns="45720" rtlCol="0" anchor="b">
            <a:normAutofit/>
          </a:bodyPr>
          <a:lstStyle/>
          <a:p>
            <a:pPr>
              <a:lnSpc>
                <a:spcPct val="90000"/>
              </a:lnSpc>
            </a:pPr>
            <a:r>
              <a:rPr lang="en-US" sz="5700" kern="1200">
                <a:solidFill>
                  <a:schemeClr val="tx1"/>
                </a:solidFill>
                <a:latin typeface="+mj-lt"/>
                <a:ea typeface="+mj-ea"/>
                <a:cs typeface="+mj-cs"/>
              </a:rPr>
              <a:t>QUESTIONS?</a:t>
            </a:r>
          </a:p>
        </p:txBody>
      </p:sp>
      <p:sp>
        <p:nvSpPr>
          <p:cNvPr id="3" name="Text Placeholder 2"/>
          <p:cNvSpPr>
            <a:spLocks noGrp="1"/>
          </p:cNvSpPr>
          <p:nvPr>
            <p:ph type="body" idx="1"/>
          </p:nvPr>
        </p:nvSpPr>
        <p:spPr>
          <a:xfrm>
            <a:off x="3640274" y="4631161"/>
            <a:ext cx="5030524" cy="1569486"/>
          </a:xfrm>
        </p:spPr>
        <p:txBody>
          <a:bodyPr vert="horz" lIns="91440" tIns="45720" rIns="91440" bIns="45720" rtlCol="0">
            <a:normAutofit/>
          </a:bodyPr>
          <a:lstStyle/>
          <a:p>
            <a:pPr>
              <a:lnSpc>
                <a:spcPct val="90000"/>
              </a:lnSpc>
              <a:spcBef>
                <a:spcPts val="1000"/>
              </a:spcBef>
            </a:pPr>
            <a:r>
              <a:rPr lang="en-US" sz="2400" kern="1200" dirty="0">
                <a:solidFill>
                  <a:schemeClr val="tx1"/>
                </a:solidFill>
                <a:latin typeface="+mn-lt"/>
                <a:ea typeface="+mn-ea"/>
                <a:cs typeface="+mn-cs"/>
              </a:rPr>
              <a:t>Thank You</a:t>
            </a:r>
          </a:p>
        </p:txBody>
      </p:sp>
      <p:pic>
        <p:nvPicPr>
          <p:cNvPr id="7170" name="Picture 2" descr="C:\Users\e7650\AppData\Local\Microsoft\Windows\Temporary Internet Files\Content.IE5\J0PUURFS\MC900434403[1].wmf"/>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40030" y="1115489"/>
            <a:ext cx="3065526" cy="4308886"/>
          </a:xfrm>
          <a:prstGeom prst="rect">
            <a:avLst/>
          </a:prstGeom>
          <a:noFill/>
          <a:extLst>
            <a:ext uri="{909E8E84-426E-40DD-AFC4-6F175D3DCCD1}">
              <a14:hiddenFill xmlns:a14="http://schemas.microsoft.com/office/drawing/2010/main">
                <a:solidFill>
                  <a:srgbClr val="FFFFFF"/>
                </a:solidFill>
              </a14:hiddenFill>
            </a:ext>
          </a:extLst>
        </p:spPr>
      </p:pic>
      <p:sp>
        <p:nvSpPr>
          <p:cNvPr id="7210"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40490" y="4409267"/>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 name="connsiteX0" fmla="*/ 0 w 3182692"/>
              <a:gd name="connsiteY0" fmla="*/ 0 h 27432"/>
              <a:gd name="connsiteX1" fmla="*/ 604711 w 3182692"/>
              <a:gd name="connsiteY1" fmla="*/ 0 h 27432"/>
              <a:gd name="connsiteX2" fmla="*/ 1145769 w 3182692"/>
              <a:gd name="connsiteY2" fmla="*/ 0 h 27432"/>
              <a:gd name="connsiteX3" fmla="*/ 1845961 w 3182692"/>
              <a:gd name="connsiteY3" fmla="*/ 0 h 27432"/>
              <a:gd name="connsiteX4" fmla="*/ 2450673 w 3182692"/>
              <a:gd name="connsiteY4" fmla="*/ 0 h 27432"/>
              <a:gd name="connsiteX5" fmla="*/ 3182692 w 3182692"/>
              <a:gd name="connsiteY5" fmla="*/ 0 h 27432"/>
              <a:gd name="connsiteX6" fmla="*/ 3182692 w 3182692"/>
              <a:gd name="connsiteY6" fmla="*/ 27432 h 27432"/>
              <a:gd name="connsiteX7" fmla="*/ 2546154 w 3182692"/>
              <a:gd name="connsiteY7" fmla="*/ 27432 h 27432"/>
              <a:gd name="connsiteX8" fmla="*/ 1845961 w 3182692"/>
              <a:gd name="connsiteY8" fmla="*/ 27432 h 27432"/>
              <a:gd name="connsiteX9" fmla="*/ 1304904 w 3182692"/>
              <a:gd name="connsiteY9" fmla="*/ 27432 h 27432"/>
              <a:gd name="connsiteX10" fmla="*/ 668365 w 3182692"/>
              <a:gd name="connsiteY10" fmla="*/ 27432 h 27432"/>
              <a:gd name="connsiteX11" fmla="*/ 0 w 3182692"/>
              <a:gd name="connsiteY11" fmla="*/ 27432 h 27432"/>
              <a:gd name="connsiteX12" fmla="*/ 0 w 3182692"/>
              <a:gd name="connsiteY12"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2" h="27432" fill="none" extrusionOk="0">
                <a:moveTo>
                  <a:pt x="0" y="0"/>
                </a:moveTo>
                <a:cubicBezTo>
                  <a:pt x="145195" y="-37571"/>
                  <a:pt x="472618" y="-13696"/>
                  <a:pt x="604711" y="0"/>
                </a:cubicBezTo>
                <a:cubicBezTo>
                  <a:pt x="706652" y="-3280"/>
                  <a:pt x="1039328" y="-8567"/>
                  <a:pt x="1241250" y="0"/>
                </a:cubicBezTo>
                <a:cubicBezTo>
                  <a:pt x="1405712" y="-7891"/>
                  <a:pt x="1711158" y="8053"/>
                  <a:pt x="1909615" y="0"/>
                </a:cubicBezTo>
                <a:cubicBezTo>
                  <a:pt x="2107436" y="-40150"/>
                  <a:pt x="2247192" y="19443"/>
                  <a:pt x="2577981" y="0"/>
                </a:cubicBezTo>
                <a:cubicBezTo>
                  <a:pt x="2894393" y="-5855"/>
                  <a:pt x="3041563" y="17846"/>
                  <a:pt x="3182692" y="0"/>
                </a:cubicBezTo>
                <a:cubicBezTo>
                  <a:pt x="3181483" y="8407"/>
                  <a:pt x="3183078" y="21662"/>
                  <a:pt x="3182692" y="27432"/>
                </a:cubicBezTo>
                <a:cubicBezTo>
                  <a:pt x="2975928" y="66594"/>
                  <a:pt x="2667693" y="28550"/>
                  <a:pt x="2482500" y="27432"/>
                </a:cubicBezTo>
                <a:cubicBezTo>
                  <a:pt x="2299734" y="46056"/>
                  <a:pt x="1925962" y="18447"/>
                  <a:pt x="1782308" y="27432"/>
                </a:cubicBezTo>
                <a:cubicBezTo>
                  <a:pt x="1635580" y="29690"/>
                  <a:pt x="1257854" y="5481"/>
                  <a:pt x="1145769" y="27432"/>
                </a:cubicBezTo>
                <a:cubicBezTo>
                  <a:pt x="1025065" y="65718"/>
                  <a:pt x="247799" y="-2392"/>
                  <a:pt x="0" y="27432"/>
                </a:cubicBezTo>
                <a:cubicBezTo>
                  <a:pt x="-877" y="21414"/>
                  <a:pt x="691" y="5222"/>
                  <a:pt x="0" y="0"/>
                </a:cubicBezTo>
                <a:close/>
              </a:path>
              <a:path w="3182692" h="27432" stroke="0" extrusionOk="0">
                <a:moveTo>
                  <a:pt x="0" y="0"/>
                </a:moveTo>
                <a:cubicBezTo>
                  <a:pt x="288308" y="19724"/>
                  <a:pt x="431183" y="-26509"/>
                  <a:pt x="604711" y="0"/>
                </a:cubicBezTo>
                <a:cubicBezTo>
                  <a:pt x="795174" y="4405"/>
                  <a:pt x="950067" y="22541"/>
                  <a:pt x="1145769" y="0"/>
                </a:cubicBezTo>
                <a:cubicBezTo>
                  <a:pt x="1301850" y="7702"/>
                  <a:pt x="1499974" y="-70469"/>
                  <a:pt x="1845961" y="0"/>
                </a:cubicBezTo>
                <a:cubicBezTo>
                  <a:pt x="2191264" y="15313"/>
                  <a:pt x="2307232" y="-97"/>
                  <a:pt x="2450673" y="0"/>
                </a:cubicBezTo>
                <a:cubicBezTo>
                  <a:pt x="2596405" y="-19465"/>
                  <a:pt x="3033067" y="-31048"/>
                  <a:pt x="3182692" y="0"/>
                </a:cubicBezTo>
                <a:cubicBezTo>
                  <a:pt x="3182719" y="12742"/>
                  <a:pt x="3182063" y="18962"/>
                  <a:pt x="3182692" y="27432"/>
                </a:cubicBezTo>
                <a:cubicBezTo>
                  <a:pt x="3091120" y="-13878"/>
                  <a:pt x="2811074" y="70837"/>
                  <a:pt x="2546154" y="27432"/>
                </a:cubicBezTo>
                <a:cubicBezTo>
                  <a:pt x="2285186" y="36673"/>
                  <a:pt x="2090205" y="-13177"/>
                  <a:pt x="1845961" y="27432"/>
                </a:cubicBezTo>
                <a:cubicBezTo>
                  <a:pt x="1599794" y="40637"/>
                  <a:pt x="1466284" y="46591"/>
                  <a:pt x="1304904" y="27432"/>
                </a:cubicBezTo>
                <a:cubicBezTo>
                  <a:pt x="1189365" y="52919"/>
                  <a:pt x="952251" y="32605"/>
                  <a:pt x="668365" y="27432"/>
                </a:cubicBezTo>
                <a:cubicBezTo>
                  <a:pt x="407868" y="52739"/>
                  <a:pt x="284672" y="-261"/>
                  <a:pt x="0" y="27432"/>
                </a:cubicBezTo>
                <a:cubicBezTo>
                  <a:pt x="744" y="20230"/>
                  <a:pt x="1744" y="12455"/>
                  <a:pt x="0" y="0"/>
                </a:cubicBezTo>
                <a:close/>
              </a:path>
              <a:path w="3182692" h="27432" fill="none" stroke="0" extrusionOk="0">
                <a:moveTo>
                  <a:pt x="0" y="0"/>
                </a:moveTo>
                <a:cubicBezTo>
                  <a:pt x="108839" y="-32375"/>
                  <a:pt x="447732" y="16552"/>
                  <a:pt x="604711" y="0"/>
                </a:cubicBezTo>
                <a:cubicBezTo>
                  <a:pt x="781899" y="-548"/>
                  <a:pt x="1052060" y="7118"/>
                  <a:pt x="1241250" y="0"/>
                </a:cubicBezTo>
                <a:cubicBezTo>
                  <a:pt x="1399482" y="14083"/>
                  <a:pt x="1706293" y="54730"/>
                  <a:pt x="1909615" y="0"/>
                </a:cubicBezTo>
                <a:cubicBezTo>
                  <a:pt x="2085313" y="-24404"/>
                  <a:pt x="2264415" y="16988"/>
                  <a:pt x="2577981" y="0"/>
                </a:cubicBezTo>
                <a:cubicBezTo>
                  <a:pt x="2926098" y="-10318"/>
                  <a:pt x="3036314" y="-14769"/>
                  <a:pt x="3182692" y="0"/>
                </a:cubicBezTo>
                <a:cubicBezTo>
                  <a:pt x="3181318" y="7363"/>
                  <a:pt x="3182017" y="22542"/>
                  <a:pt x="3182692" y="27432"/>
                </a:cubicBezTo>
                <a:cubicBezTo>
                  <a:pt x="2996012" y="7913"/>
                  <a:pt x="2669008" y="36539"/>
                  <a:pt x="2482500" y="27432"/>
                </a:cubicBezTo>
                <a:cubicBezTo>
                  <a:pt x="2296543" y="30390"/>
                  <a:pt x="1935236" y="17082"/>
                  <a:pt x="1782308" y="27432"/>
                </a:cubicBezTo>
                <a:cubicBezTo>
                  <a:pt x="1607683" y="34634"/>
                  <a:pt x="1291498" y="10513"/>
                  <a:pt x="1145769" y="27432"/>
                </a:cubicBezTo>
                <a:cubicBezTo>
                  <a:pt x="1015407" y="64469"/>
                  <a:pt x="262557" y="35715"/>
                  <a:pt x="0" y="27432"/>
                </a:cubicBezTo>
                <a:cubicBezTo>
                  <a:pt x="-328" y="20933"/>
                  <a:pt x="1941" y="6802"/>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67160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557188"/>
            <a:ext cx="7886700" cy="1133499"/>
          </a:xfrm>
        </p:spPr>
        <p:txBody>
          <a:bodyPr>
            <a:normAutofit/>
          </a:bodyPr>
          <a:lstStyle/>
          <a:p>
            <a:r>
              <a:rPr lang="en-US" sz="4500"/>
              <a:t>REFERENCE PROTOCOLS</a:t>
            </a:r>
          </a:p>
        </p:txBody>
      </p:sp>
      <p:graphicFrame>
        <p:nvGraphicFramePr>
          <p:cNvPr id="5" name="Content Placeholder 2">
            <a:extLst>
              <a:ext uri="{FF2B5EF4-FFF2-40B4-BE49-F238E27FC236}">
                <a16:creationId xmlns:a16="http://schemas.microsoft.com/office/drawing/2014/main" id="{99266731-06CE-8264-09DC-65BF0D80C2BA}"/>
              </a:ext>
            </a:extLst>
          </p:cNvPr>
          <p:cNvGraphicFramePr>
            <a:graphicFrameLocks noGrp="1"/>
          </p:cNvGraphicFramePr>
          <p:nvPr>
            <p:ph idx="1"/>
            <p:extLst>
              <p:ext uri="{D42A27DB-BD31-4B8C-83A1-F6EECF244321}">
                <p14:modId xmlns:p14="http://schemas.microsoft.com/office/powerpoint/2010/main" val="42067007"/>
              </p:ext>
            </p:extLst>
          </p:nvPr>
        </p:nvGraphicFramePr>
        <p:xfrm>
          <a:off x="628650" y="1828800"/>
          <a:ext cx="78867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2730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8D31E1B-0407-4223-9642-0B642CBF5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62849"/>
            <a:ext cx="548639" cy="673460"/>
            <a:chOff x="3940602" y="308034"/>
            <a:chExt cx="2116791" cy="3428999"/>
          </a:xfrm>
          <a:solidFill>
            <a:schemeClr val="accent4"/>
          </a:solidFill>
        </p:grpSpPr>
        <p:sp>
          <p:nvSpPr>
            <p:cNvPr id="28" name="Rectangle 27">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60" y="656150"/>
            <a:ext cx="4254500"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82723" y="873940"/>
            <a:ext cx="3789277" cy="1035781"/>
          </a:xfrm>
        </p:spPr>
        <p:txBody>
          <a:bodyPr anchor="ctr">
            <a:normAutofit/>
          </a:bodyPr>
          <a:lstStyle/>
          <a:p>
            <a:r>
              <a:rPr lang="en-US" sz="3100"/>
              <a:t>Acknowledgements</a:t>
            </a:r>
          </a:p>
        </p:txBody>
      </p:sp>
      <p:sp>
        <p:nvSpPr>
          <p:cNvPr id="3" name="Content Placeholder 2"/>
          <p:cNvSpPr>
            <a:spLocks noGrp="1"/>
          </p:cNvSpPr>
          <p:nvPr>
            <p:ph idx="1"/>
          </p:nvPr>
        </p:nvSpPr>
        <p:spPr>
          <a:xfrm>
            <a:off x="783771" y="2524721"/>
            <a:ext cx="3743722" cy="3677123"/>
          </a:xfrm>
        </p:spPr>
        <p:txBody>
          <a:bodyPr anchor="ctr">
            <a:normAutofit/>
          </a:bodyPr>
          <a:lstStyle/>
          <a:p>
            <a:pPr marL="0" indent="0">
              <a:buNone/>
            </a:pPr>
            <a:r>
              <a:rPr lang="en-US" sz="2400" dirty="0"/>
              <a:t>Thank you to Dr. Alayna Prest, Dr. Michael Downes, Joy Peters, &amp; Shawn Reynolds, for your contributions to this project.</a:t>
            </a:r>
          </a:p>
          <a:p>
            <a:pPr marL="0" indent="0">
              <a:buNone/>
            </a:pPr>
            <a:endParaRPr lang="en-US" sz="1600" dirty="0"/>
          </a:p>
        </p:txBody>
      </p:sp>
      <p:sp>
        <p:nvSpPr>
          <p:cNvPr id="34" name="Rectangle 33">
            <a:extLst>
              <a:ext uri="{FF2B5EF4-FFF2-40B4-BE49-F238E27FC236}">
                <a16:creationId xmlns:a16="http://schemas.microsoft.com/office/drawing/2014/main" id="{70E96339-907C-46C3-99AC-31179B6F0E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7224" y="608401"/>
            <a:ext cx="3478126" cy="559344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238E57C-EF12-7FC6-7F63-4BC14654D4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7869" y="1805127"/>
            <a:ext cx="3167439" cy="3308030"/>
          </a:xfrm>
          <a:prstGeom prst="rect">
            <a:avLst/>
          </a:prstGeom>
        </p:spPr>
      </p:pic>
      <p:cxnSp>
        <p:nvCxnSpPr>
          <p:cNvPr id="36" name="Straight Connector 35">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6492240"/>
            <a:ext cx="78867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5004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normAutofit fontScale="90000"/>
          </a:bodyPr>
          <a:lstStyle/>
          <a:p>
            <a:r>
              <a:rPr lang="en-US" dirty="0"/>
              <a:t>ICEMA Continuing Education (CE) Information</a:t>
            </a:r>
          </a:p>
        </p:txBody>
      </p:sp>
      <p:sp>
        <p:nvSpPr>
          <p:cNvPr id="3" name="Content Placeholder 2"/>
          <p:cNvSpPr>
            <a:spLocks noGrp="1"/>
          </p:cNvSpPr>
          <p:nvPr>
            <p:ph idx="1"/>
          </p:nvPr>
        </p:nvSpPr>
        <p:spPr>
          <a:xfrm>
            <a:off x="457200" y="3048000"/>
            <a:ext cx="8229600" cy="3078163"/>
          </a:xfrm>
        </p:spPr>
        <p:txBody>
          <a:bodyPr>
            <a:normAutofit fontScale="70000" lnSpcReduction="20000"/>
          </a:bodyPr>
          <a:lstStyle/>
          <a:p>
            <a:pPr marL="0" indent="0">
              <a:buNone/>
            </a:pPr>
            <a:r>
              <a:rPr lang="en-US" dirty="0"/>
              <a:t>EMS Continuing Education Hours (CEH)</a:t>
            </a:r>
          </a:p>
          <a:p>
            <a:pPr marL="460375" indent="-460375">
              <a:buFont typeface="Wingdings" panose="05000000000000000000" pitchFamily="2" charset="2"/>
              <a:buChar char="q"/>
            </a:pPr>
            <a:r>
              <a:rPr lang="en-US" dirty="0"/>
              <a:t>This course has been approved for up to two (2) EMS Continuing Education hours (CEH) when administered by an approved California EMS CE Provider.</a:t>
            </a:r>
          </a:p>
          <a:p>
            <a:pPr marL="0" indent="0">
              <a:buNone/>
            </a:pPr>
            <a:endParaRPr lang="en-US" dirty="0"/>
          </a:p>
          <a:p>
            <a:pPr marL="0" indent="0">
              <a:buNone/>
            </a:pPr>
            <a:r>
              <a:rPr lang="en-US" dirty="0"/>
              <a:t>BRN Continuing Education</a:t>
            </a:r>
          </a:p>
          <a:p>
            <a:pPr>
              <a:buFont typeface="Wingdings" panose="05000000000000000000" pitchFamily="2" charset="2"/>
              <a:buChar char="q"/>
            </a:pPr>
            <a:r>
              <a:rPr lang="en-US" dirty="0"/>
              <a:t>This course has been approved for up to (2) Continuing Education hours (CEH)  when administered by an approved California EMS Provider.</a:t>
            </a:r>
          </a:p>
        </p:txBody>
      </p:sp>
      <p:grpSp>
        <p:nvGrpSpPr>
          <p:cNvPr id="8" name="Group 7"/>
          <p:cNvGrpSpPr/>
          <p:nvPr/>
        </p:nvGrpSpPr>
        <p:grpSpPr>
          <a:xfrm>
            <a:off x="487092" y="1841722"/>
            <a:ext cx="732108" cy="762000"/>
            <a:chOff x="542924" y="1676400"/>
            <a:chExt cx="642567" cy="554037"/>
          </a:xfrm>
        </p:grpSpPr>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924" y="1676400"/>
              <a:ext cx="633413"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52078" y="1855934"/>
              <a:ext cx="633413" cy="246157"/>
            </a:xfrm>
            <a:prstGeom prst="rect">
              <a:avLst/>
            </a:prstGeom>
            <a:noFill/>
          </p:spPr>
          <p:txBody>
            <a:bodyPr wrap="square" rtlCol="0">
              <a:spAutoFit/>
            </a:bodyPr>
            <a:lstStyle/>
            <a:p>
              <a:pPr algn="ctr"/>
              <a:r>
                <a:rPr lang="en-US" sz="800" b="1" i="1" dirty="0">
                  <a:solidFill>
                    <a:prstClr val="black"/>
                  </a:solidFill>
                  <a:latin typeface="Californian FB" panose="0207040306080B030204" pitchFamily="18" charset="0"/>
                </a:rPr>
                <a:t>ICEMA</a:t>
              </a:r>
            </a:p>
            <a:p>
              <a:pPr algn="ctr"/>
              <a:r>
                <a:rPr lang="en-US" sz="800" b="1" i="1" dirty="0">
                  <a:solidFill>
                    <a:prstClr val="black"/>
                  </a:solidFill>
                  <a:latin typeface="Californian FB" panose="0207040306080B030204" pitchFamily="18" charset="0"/>
                </a:rPr>
                <a:t>Approved</a:t>
              </a:r>
            </a:p>
          </p:txBody>
        </p:sp>
      </p:grpSp>
      <p:sp>
        <p:nvSpPr>
          <p:cNvPr id="9" name="TextBox 8"/>
          <p:cNvSpPr txBox="1"/>
          <p:nvPr/>
        </p:nvSpPr>
        <p:spPr>
          <a:xfrm>
            <a:off x="1295399" y="1684113"/>
            <a:ext cx="7196137" cy="1077218"/>
          </a:xfrm>
          <a:prstGeom prst="rect">
            <a:avLst/>
          </a:prstGeom>
          <a:noFill/>
        </p:spPr>
        <p:txBody>
          <a:bodyPr wrap="square" rtlCol="0">
            <a:spAutoFit/>
          </a:bodyPr>
          <a:lstStyle/>
          <a:p>
            <a:r>
              <a:rPr lang="en-US" sz="3200" i="1" dirty="0">
                <a:solidFill>
                  <a:prstClr val="black"/>
                </a:solidFill>
              </a:rPr>
              <a:t>This</a:t>
            </a:r>
            <a:r>
              <a:rPr lang="en-US" sz="3200" dirty="0">
                <a:solidFill>
                  <a:prstClr val="black"/>
                </a:solidFill>
              </a:rPr>
              <a:t> </a:t>
            </a:r>
            <a:r>
              <a:rPr lang="en-US" sz="3200" i="1" dirty="0">
                <a:solidFill>
                  <a:prstClr val="black"/>
                </a:solidFill>
              </a:rPr>
              <a:t>course meets criteria for one (1) ICEMA Pre-Approved Core Course</a:t>
            </a:r>
            <a:endParaRPr lang="en-US" sz="3200" dirty="0">
              <a:solidFill>
                <a:prstClr val="black"/>
              </a:solidFill>
            </a:endParaRPr>
          </a:p>
        </p:txBody>
      </p:sp>
      <p:pic>
        <p:nvPicPr>
          <p:cNvPr id="4" name="Picture 3">
            <a:extLst>
              <a:ext uri="{FF2B5EF4-FFF2-40B4-BE49-F238E27FC236}">
                <a16:creationId xmlns:a16="http://schemas.microsoft.com/office/drawing/2014/main" id="{959A6BA7-B213-D53A-CD13-A57833F6048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816" y="121132"/>
            <a:ext cx="1609090" cy="1680845"/>
          </a:xfrm>
          <a:prstGeom prst="rect">
            <a:avLst/>
          </a:prstGeom>
        </p:spPr>
      </p:pic>
    </p:spTree>
    <p:extLst>
      <p:ext uri="{BB962C8B-B14F-4D97-AF65-F5344CB8AC3E}">
        <p14:creationId xmlns:p14="http://schemas.microsoft.com/office/powerpoint/2010/main" val="1243629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9858" y="1683756"/>
            <a:ext cx="2336449" cy="2396359"/>
          </a:xfrm>
        </p:spPr>
        <p:txBody>
          <a:bodyPr anchor="b">
            <a:normAutofit/>
          </a:bodyPr>
          <a:lstStyle/>
          <a:p>
            <a:pPr algn="r"/>
            <a:r>
              <a:rPr lang="en-US" sz="3200">
                <a:solidFill>
                  <a:srgbClr val="FFFFFF"/>
                </a:solidFill>
              </a:rPr>
              <a:t>ICEMA Continuation of Care Policy</a:t>
            </a:r>
          </a:p>
        </p:txBody>
      </p:sp>
      <p:graphicFrame>
        <p:nvGraphicFramePr>
          <p:cNvPr id="5" name="Content Placeholder 2">
            <a:extLst>
              <a:ext uri="{FF2B5EF4-FFF2-40B4-BE49-F238E27FC236}">
                <a16:creationId xmlns:a16="http://schemas.microsoft.com/office/drawing/2014/main" id="{BCC2C04F-5769-F574-35BE-0C6793C2E5CB}"/>
              </a:ext>
            </a:extLst>
          </p:cNvPr>
          <p:cNvGraphicFramePr>
            <a:graphicFrameLocks noGrp="1"/>
          </p:cNvGraphicFramePr>
          <p:nvPr>
            <p:ph idx="1"/>
            <p:extLst>
              <p:ext uri="{D42A27DB-BD31-4B8C-83A1-F6EECF244321}">
                <p14:modId xmlns:p14="http://schemas.microsoft.com/office/powerpoint/2010/main" val="3505595327"/>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0983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9858" y="1683756"/>
            <a:ext cx="2336449" cy="2396359"/>
          </a:xfrm>
        </p:spPr>
        <p:txBody>
          <a:bodyPr anchor="b">
            <a:normAutofit/>
          </a:bodyPr>
          <a:lstStyle/>
          <a:p>
            <a:pPr algn="r"/>
            <a:r>
              <a:rPr lang="en-US" sz="3200">
                <a:solidFill>
                  <a:srgbClr val="FFFFFF"/>
                </a:solidFill>
              </a:rPr>
              <a:t>DEFINITIONS</a:t>
            </a:r>
          </a:p>
        </p:txBody>
      </p:sp>
      <p:graphicFrame>
        <p:nvGraphicFramePr>
          <p:cNvPr id="5" name="Content Placeholder 2">
            <a:extLst>
              <a:ext uri="{FF2B5EF4-FFF2-40B4-BE49-F238E27FC236}">
                <a16:creationId xmlns:a16="http://schemas.microsoft.com/office/drawing/2014/main" id="{D872C7CC-F552-2BB4-922B-C80FA19AD7B0}"/>
              </a:ext>
            </a:extLst>
          </p:cNvPr>
          <p:cNvGraphicFramePr>
            <a:graphicFrameLocks noGrp="1"/>
          </p:cNvGraphicFramePr>
          <p:nvPr>
            <p:ph idx="1"/>
            <p:extLst>
              <p:ext uri="{D42A27DB-BD31-4B8C-83A1-F6EECF244321}">
                <p14:modId xmlns:p14="http://schemas.microsoft.com/office/powerpoint/2010/main" val="802254422"/>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17939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9858" y="1683756"/>
            <a:ext cx="2336449" cy="2396359"/>
          </a:xfrm>
        </p:spPr>
        <p:txBody>
          <a:bodyPr anchor="b">
            <a:normAutofit/>
          </a:bodyPr>
          <a:lstStyle/>
          <a:p>
            <a:pPr algn="r"/>
            <a:r>
              <a:rPr lang="en-US" sz="3200">
                <a:solidFill>
                  <a:srgbClr val="FFFFFF"/>
                </a:solidFill>
              </a:rPr>
              <a:t>DEFINITIONS</a:t>
            </a:r>
          </a:p>
        </p:txBody>
      </p:sp>
      <p:graphicFrame>
        <p:nvGraphicFramePr>
          <p:cNvPr id="5" name="Content Placeholder 2">
            <a:extLst>
              <a:ext uri="{FF2B5EF4-FFF2-40B4-BE49-F238E27FC236}">
                <a16:creationId xmlns:a16="http://schemas.microsoft.com/office/drawing/2014/main" id="{DCB491F7-FCBB-01D2-1EC9-7D4F7FCF8F8A}"/>
              </a:ext>
            </a:extLst>
          </p:cNvPr>
          <p:cNvGraphicFramePr>
            <a:graphicFrameLocks noGrp="1"/>
          </p:cNvGraphicFramePr>
          <p:nvPr>
            <p:ph idx="1"/>
            <p:extLst>
              <p:ext uri="{D42A27DB-BD31-4B8C-83A1-F6EECF244321}">
                <p14:modId xmlns:p14="http://schemas.microsoft.com/office/powerpoint/2010/main" val="247355040"/>
              </p:ext>
            </p:extLst>
          </p:nvPr>
        </p:nvGraphicFramePr>
        <p:xfrm>
          <a:off x="3678789" y="750440"/>
          <a:ext cx="5000124"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9472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700"/>
              <a:t>TRAUMA RECEIVING CENTERS</a:t>
            </a:r>
          </a:p>
        </p:txBody>
      </p:sp>
      <p:sp>
        <p:nvSpPr>
          <p:cNvPr id="31"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650" y="1865313"/>
            <a:ext cx="7818120" cy="18288"/>
          </a:xfrm>
          <a:custGeom>
            <a:avLst/>
            <a:gdLst>
              <a:gd name="connsiteX0" fmla="*/ 0 w 7818120"/>
              <a:gd name="connsiteY0" fmla="*/ 0 h 18288"/>
              <a:gd name="connsiteX1" fmla="*/ 416966 w 7818120"/>
              <a:gd name="connsiteY1" fmla="*/ 0 h 18288"/>
              <a:gd name="connsiteX2" fmla="*/ 1146658 w 7818120"/>
              <a:gd name="connsiteY2" fmla="*/ 0 h 18288"/>
              <a:gd name="connsiteX3" fmla="*/ 1563624 w 7818120"/>
              <a:gd name="connsiteY3" fmla="*/ 0 h 18288"/>
              <a:gd name="connsiteX4" fmla="*/ 2136953 w 7818120"/>
              <a:gd name="connsiteY4" fmla="*/ 0 h 18288"/>
              <a:gd name="connsiteX5" fmla="*/ 2944825 w 7818120"/>
              <a:gd name="connsiteY5" fmla="*/ 0 h 18288"/>
              <a:gd name="connsiteX6" fmla="*/ 3596335 w 7818120"/>
              <a:gd name="connsiteY6" fmla="*/ 0 h 18288"/>
              <a:gd name="connsiteX7" fmla="*/ 4326026 w 7818120"/>
              <a:gd name="connsiteY7" fmla="*/ 0 h 18288"/>
              <a:gd name="connsiteX8" fmla="*/ 4899355 w 7818120"/>
              <a:gd name="connsiteY8" fmla="*/ 0 h 18288"/>
              <a:gd name="connsiteX9" fmla="*/ 5550865 w 7818120"/>
              <a:gd name="connsiteY9" fmla="*/ 0 h 18288"/>
              <a:gd name="connsiteX10" fmla="*/ 6358738 w 7818120"/>
              <a:gd name="connsiteY10" fmla="*/ 0 h 18288"/>
              <a:gd name="connsiteX11" fmla="*/ 6853885 w 7818120"/>
              <a:gd name="connsiteY11" fmla="*/ 0 h 18288"/>
              <a:gd name="connsiteX12" fmla="*/ 7818120 w 7818120"/>
              <a:gd name="connsiteY12" fmla="*/ 0 h 18288"/>
              <a:gd name="connsiteX13" fmla="*/ 7818120 w 7818120"/>
              <a:gd name="connsiteY13" fmla="*/ 18288 h 18288"/>
              <a:gd name="connsiteX14" fmla="*/ 7244791 w 7818120"/>
              <a:gd name="connsiteY14" fmla="*/ 18288 h 18288"/>
              <a:gd name="connsiteX15" fmla="*/ 6827825 w 7818120"/>
              <a:gd name="connsiteY15" fmla="*/ 18288 h 18288"/>
              <a:gd name="connsiteX16" fmla="*/ 6176315 w 7818120"/>
              <a:gd name="connsiteY16" fmla="*/ 18288 h 18288"/>
              <a:gd name="connsiteX17" fmla="*/ 5681167 w 7818120"/>
              <a:gd name="connsiteY17" fmla="*/ 18288 h 18288"/>
              <a:gd name="connsiteX18" fmla="*/ 5029657 w 7818120"/>
              <a:gd name="connsiteY18" fmla="*/ 18288 h 18288"/>
              <a:gd name="connsiteX19" fmla="*/ 4378147 w 7818120"/>
              <a:gd name="connsiteY19" fmla="*/ 18288 h 18288"/>
              <a:gd name="connsiteX20" fmla="*/ 3726637 w 7818120"/>
              <a:gd name="connsiteY20" fmla="*/ 18288 h 18288"/>
              <a:gd name="connsiteX21" fmla="*/ 3075127 w 7818120"/>
              <a:gd name="connsiteY21" fmla="*/ 18288 h 18288"/>
              <a:gd name="connsiteX22" fmla="*/ 2501798 w 7818120"/>
              <a:gd name="connsiteY22" fmla="*/ 18288 h 18288"/>
              <a:gd name="connsiteX23" fmla="*/ 1772107 w 7818120"/>
              <a:gd name="connsiteY23" fmla="*/ 18288 h 18288"/>
              <a:gd name="connsiteX24" fmla="*/ 1120597 w 7818120"/>
              <a:gd name="connsiteY24" fmla="*/ 18288 h 18288"/>
              <a:gd name="connsiteX25" fmla="*/ 0 w 7818120"/>
              <a:gd name="connsiteY25" fmla="*/ 18288 h 18288"/>
              <a:gd name="connsiteX26" fmla="*/ 0 w 7818120"/>
              <a:gd name="connsiteY26" fmla="*/ 0 h 18288"/>
              <a:gd name="connsiteX0" fmla="*/ 0 w 7818120"/>
              <a:gd name="connsiteY0" fmla="*/ 0 h 18288"/>
              <a:gd name="connsiteX1" fmla="*/ 573329 w 7818120"/>
              <a:gd name="connsiteY1" fmla="*/ 0 h 18288"/>
              <a:gd name="connsiteX2" fmla="*/ 990295 w 7818120"/>
              <a:gd name="connsiteY2" fmla="*/ 0 h 18288"/>
              <a:gd name="connsiteX3" fmla="*/ 1394232 w 7818120"/>
              <a:gd name="connsiteY3" fmla="*/ 0 h 18288"/>
              <a:gd name="connsiteX4" fmla="*/ 1798168 w 7818120"/>
              <a:gd name="connsiteY4" fmla="*/ 0 h 18288"/>
              <a:gd name="connsiteX5" fmla="*/ 2371496 w 7818120"/>
              <a:gd name="connsiteY5" fmla="*/ 0 h 18288"/>
              <a:gd name="connsiteX6" fmla="*/ 2944825 w 7818120"/>
              <a:gd name="connsiteY6" fmla="*/ 0 h 18288"/>
              <a:gd name="connsiteX7" fmla="*/ 3752698 w 7818120"/>
              <a:gd name="connsiteY7" fmla="*/ 0 h 18288"/>
              <a:gd name="connsiteX8" fmla="*/ 4247845 w 7818120"/>
              <a:gd name="connsiteY8" fmla="*/ 0 h 18288"/>
              <a:gd name="connsiteX9" fmla="*/ 5055718 w 7818120"/>
              <a:gd name="connsiteY9" fmla="*/ 0 h 18288"/>
              <a:gd name="connsiteX10" fmla="*/ 5863590 w 7818120"/>
              <a:gd name="connsiteY10" fmla="*/ 0 h 18288"/>
              <a:gd name="connsiteX11" fmla="*/ 6515100 w 7818120"/>
              <a:gd name="connsiteY11" fmla="*/ 0 h 18288"/>
              <a:gd name="connsiteX12" fmla="*/ 7818120 w 7818120"/>
              <a:gd name="connsiteY12" fmla="*/ 0 h 18288"/>
              <a:gd name="connsiteX13" fmla="*/ 7818120 w 7818120"/>
              <a:gd name="connsiteY13" fmla="*/ 18288 h 18288"/>
              <a:gd name="connsiteX14" fmla="*/ 7401154 w 7818120"/>
              <a:gd name="connsiteY14" fmla="*/ 18288 h 18288"/>
              <a:gd name="connsiteX15" fmla="*/ 6593281 w 7818120"/>
              <a:gd name="connsiteY15" fmla="*/ 18288 h 18288"/>
              <a:gd name="connsiteX16" fmla="*/ 6098134 w 7818120"/>
              <a:gd name="connsiteY16" fmla="*/ 18288 h 18288"/>
              <a:gd name="connsiteX17" fmla="*/ 5446624 w 7818120"/>
              <a:gd name="connsiteY17" fmla="*/ 18288 h 18288"/>
              <a:gd name="connsiteX18" fmla="*/ 4638751 w 7818120"/>
              <a:gd name="connsiteY18" fmla="*/ 18288 h 18288"/>
              <a:gd name="connsiteX19" fmla="*/ 3987241 w 7818120"/>
              <a:gd name="connsiteY19" fmla="*/ 18288 h 18288"/>
              <a:gd name="connsiteX20" fmla="*/ 3570275 w 7818120"/>
              <a:gd name="connsiteY20" fmla="*/ 18288 h 18288"/>
              <a:gd name="connsiteX21" fmla="*/ 3075127 w 7818120"/>
              <a:gd name="connsiteY21" fmla="*/ 18288 h 18288"/>
              <a:gd name="connsiteX22" fmla="*/ 2267255 w 7818120"/>
              <a:gd name="connsiteY22" fmla="*/ 18288 h 18288"/>
              <a:gd name="connsiteX23" fmla="*/ 1615745 w 7818120"/>
              <a:gd name="connsiteY23" fmla="*/ 18288 h 18288"/>
              <a:gd name="connsiteX24" fmla="*/ 1120597 w 7818120"/>
              <a:gd name="connsiteY24" fmla="*/ 18288 h 18288"/>
              <a:gd name="connsiteX25" fmla="*/ 0 w 7818120"/>
              <a:gd name="connsiteY25" fmla="*/ 18288 h 18288"/>
              <a:gd name="connsiteX26" fmla="*/ 0 w 7818120"/>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18120" h="18288" fill="none" extrusionOk="0">
                <a:moveTo>
                  <a:pt x="0" y="0"/>
                </a:moveTo>
                <a:cubicBezTo>
                  <a:pt x="101002" y="-20048"/>
                  <a:pt x="215808" y="13837"/>
                  <a:pt x="416966" y="0"/>
                </a:cubicBezTo>
                <a:cubicBezTo>
                  <a:pt x="573264" y="9422"/>
                  <a:pt x="897859" y="4188"/>
                  <a:pt x="1146658" y="0"/>
                </a:cubicBezTo>
                <a:cubicBezTo>
                  <a:pt x="1409722" y="12227"/>
                  <a:pt x="1377475" y="-3286"/>
                  <a:pt x="1563624" y="0"/>
                </a:cubicBezTo>
                <a:cubicBezTo>
                  <a:pt x="1758084" y="11330"/>
                  <a:pt x="1967746" y="-7403"/>
                  <a:pt x="2136953" y="0"/>
                </a:cubicBezTo>
                <a:cubicBezTo>
                  <a:pt x="2354826" y="-5751"/>
                  <a:pt x="2687014" y="20029"/>
                  <a:pt x="2944825" y="0"/>
                </a:cubicBezTo>
                <a:cubicBezTo>
                  <a:pt x="3238848" y="15226"/>
                  <a:pt x="3415761" y="33925"/>
                  <a:pt x="3596335" y="0"/>
                </a:cubicBezTo>
                <a:cubicBezTo>
                  <a:pt x="3815108" y="13362"/>
                  <a:pt x="3972448" y="-68797"/>
                  <a:pt x="4326026" y="0"/>
                </a:cubicBezTo>
                <a:cubicBezTo>
                  <a:pt x="4638028" y="39995"/>
                  <a:pt x="4794473" y="211"/>
                  <a:pt x="4899355" y="0"/>
                </a:cubicBezTo>
                <a:cubicBezTo>
                  <a:pt x="5037170" y="-13296"/>
                  <a:pt x="5289722" y="-48609"/>
                  <a:pt x="5550865" y="0"/>
                </a:cubicBezTo>
                <a:cubicBezTo>
                  <a:pt x="5740088" y="19163"/>
                  <a:pt x="6143605" y="-29909"/>
                  <a:pt x="6358738" y="0"/>
                </a:cubicBezTo>
                <a:cubicBezTo>
                  <a:pt x="6556443" y="18955"/>
                  <a:pt x="6741581" y="-22634"/>
                  <a:pt x="6853885" y="0"/>
                </a:cubicBezTo>
                <a:cubicBezTo>
                  <a:pt x="6996029" y="20497"/>
                  <a:pt x="7453286" y="6658"/>
                  <a:pt x="7818120" y="0"/>
                </a:cubicBezTo>
                <a:cubicBezTo>
                  <a:pt x="7817552" y="7862"/>
                  <a:pt x="7817901" y="13269"/>
                  <a:pt x="7818120" y="18288"/>
                </a:cubicBezTo>
                <a:cubicBezTo>
                  <a:pt x="7701883" y="-33961"/>
                  <a:pt x="7395843" y="8437"/>
                  <a:pt x="7244791" y="18288"/>
                </a:cubicBezTo>
                <a:cubicBezTo>
                  <a:pt x="7088282" y="14407"/>
                  <a:pt x="6958165" y="20902"/>
                  <a:pt x="6827825" y="18288"/>
                </a:cubicBezTo>
                <a:cubicBezTo>
                  <a:pt x="6715653" y="-2805"/>
                  <a:pt x="6356779" y="33124"/>
                  <a:pt x="6176315" y="18288"/>
                </a:cubicBezTo>
                <a:cubicBezTo>
                  <a:pt x="6015867" y="-5301"/>
                  <a:pt x="5852369" y="-275"/>
                  <a:pt x="5681167" y="18288"/>
                </a:cubicBezTo>
                <a:cubicBezTo>
                  <a:pt x="5508002" y="48742"/>
                  <a:pt x="5304989" y="-7247"/>
                  <a:pt x="5029657" y="18288"/>
                </a:cubicBezTo>
                <a:cubicBezTo>
                  <a:pt x="4760375" y="46790"/>
                  <a:pt x="4637400" y="35678"/>
                  <a:pt x="4378147" y="18288"/>
                </a:cubicBezTo>
                <a:cubicBezTo>
                  <a:pt x="4094943" y="8043"/>
                  <a:pt x="4037303" y="27568"/>
                  <a:pt x="3726637" y="18288"/>
                </a:cubicBezTo>
                <a:cubicBezTo>
                  <a:pt x="3400340" y="-2459"/>
                  <a:pt x="3320728" y="61058"/>
                  <a:pt x="3075127" y="18288"/>
                </a:cubicBezTo>
                <a:cubicBezTo>
                  <a:pt x="2809301" y="-25757"/>
                  <a:pt x="2702630" y="16477"/>
                  <a:pt x="2501798" y="18288"/>
                </a:cubicBezTo>
                <a:cubicBezTo>
                  <a:pt x="2308686" y="20751"/>
                  <a:pt x="2079466" y="5550"/>
                  <a:pt x="1772107" y="18288"/>
                </a:cubicBezTo>
                <a:cubicBezTo>
                  <a:pt x="1420202" y="47064"/>
                  <a:pt x="1431765" y="28913"/>
                  <a:pt x="1120597" y="18288"/>
                </a:cubicBezTo>
                <a:cubicBezTo>
                  <a:pt x="791266" y="31607"/>
                  <a:pt x="235945" y="82322"/>
                  <a:pt x="0" y="18288"/>
                </a:cubicBezTo>
                <a:cubicBezTo>
                  <a:pt x="-589" y="13471"/>
                  <a:pt x="-474" y="7409"/>
                  <a:pt x="0" y="0"/>
                </a:cubicBezTo>
                <a:close/>
              </a:path>
              <a:path w="7818120" h="18288" stroke="0" extrusionOk="0">
                <a:moveTo>
                  <a:pt x="0" y="0"/>
                </a:moveTo>
                <a:cubicBezTo>
                  <a:pt x="161767" y="-7030"/>
                  <a:pt x="286873" y="-11228"/>
                  <a:pt x="573329" y="0"/>
                </a:cubicBezTo>
                <a:cubicBezTo>
                  <a:pt x="860952" y="-8429"/>
                  <a:pt x="823968" y="-2420"/>
                  <a:pt x="990295" y="0"/>
                </a:cubicBezTo>
                <a:cubicBezTo>
                  <a:pt x="1144921" y="-13846"/>
                  <a:pt x="1288801" y="10931"/>
                  <a:pt x="1394232" y="0"/>
                </a:cubicBezTo>
                <a:cubicBezTo>
                  <a:pt x="1499663" y="-10931"/>
                  <a:pt x="1677634" y="10318"/>
                  <a:pt x="1798168" y="0"/>
                </a:cubicBezTo>
                <a:cubicBezTo>
                  <a:pt x="2021167" y="5465"/>
                  <a:pt x="2087775" y="-15972"/>
                  <a:pt x="2371496" y="0"/>
                </a:cubicBezTo>
                <a:cubicBezTo>
                  <a:pt x="2646084" y="3640"/>
                  <a:pt x="2709294" y="-15431"/>
                  <a:pt x="2944825" y="0"/>
                </a:cubicBezTo>
                <a:cubicBezTo>
                  <a:pt x="3182104" y="39801"/>
                  <a:pt x="3563508" y="7189"/>
                  <a:pt x="3752698" y="0"/>
                </a:cubicBezTo>
                <a:cubicBezTo>
                  <a:pt x="4004713" y="-51688"/>
                  <a:pt x="4111759" y="8465"/>
                  <a:pt x="4247845" y="0"/>
                </a:cubicBezTo>
                <a:cubicBezTo>
                  <a:pt x="4409051" y="-38636"/>
                  <a:pt x="4840912" y="-6880"/>
                  <a:pt x="5055718" y="0"/>
                </a:cubicBezTo>
                <a:cubicBezTo>
                  <a:pt x="5318987" y="12828"/>
                  <a:pt x="5464207" y="16349"/>
                  <a:pt x="5863590" y="0"/>
                </a:cubicBezTo>
                <a:cubicBezTo>
                  <a:pt x="6258188" y="21536"/>
                  <a:pt x="6373895" y="-20866"/>
                  <a:pt x="6515100" y="0"/>
                </a:cubicBezTo>
                <a:cubicBezTo>
                  <a:pt x="6673199" y="-42487"/>
                  <a:pt x="7368245" y="-124798"/>
                  <a:pt x="7818120" y="0"/>
                </a:cubicBezTo>
                <a:cubicBezTo>
                  <a:pt x="7818163" y="8895"/>
                  <a:pt x="7818750" y="9828"/>
                  <a:pt x="7818120" y="18288"/>
                </a:cubicBezTo>
                <a:cubicBezTo>
                  <a:pt x="7615777" y="-1071"/>
                  <a:pt x="7527543" y="-5750"/>
                  <a:pt x="7401154" y="18288"/>
                </a:cubicBezTo>
                <a:cubicBezTo>
                  <a:pt x="7322611" y="47896"/>
                  <a:pt x="6964426" y="-24966"/>
                  <a:pt x="6593281" y="18288"/>
                </a:cubicBezTo>
                <a:cubicBezTo>
                  <a:pt x="6260055" y="33833"/>
                  <a:pt x="6287545" y="-3963"/>
                  <a:pt x="6098134" y="18288"/>
                </a:cubicBezTo>
                <a:cubicBezTo>
                  <a:pt x="5900337" y="14995"/>
                  <a:pt x="5605990" y="72621"/>
                  <a:pt x="5446624" y="18288"/>
                </a:cubicBezTo>
                <a:cubicBezTo>
                  <a:pt x="5244167" y="-23104"/>
                  <a:pt x="4914971" y="-34358"/>
                  <a:pt x="4638751" y="18288"/>
                </a:cubicBezTo>
                <a:cubicBezTo>
                  <a:pt x="4353273" y="8380"/>
                  <a:pt x="4297533" y="13876"/>
                  <a:pt x="3987241" y="18288"/>
                </a:cubicBezTo>
                <a:cubicBezTo>
                  <a:pt x="3687723" y="41876"/>
                  <a:pt x="3776181" y="30039"/>
                  <a:pt x="3570275" y="18288"/>
                </a:cubicBezTo>
                <a:cubicBezTo>
                  <a:pt x="3396160" y="10249"/>
                  <a:pt x="3285909" y="48310"/>
                  <a:pt x="3075127" y="18288"/>
                </a:cubicBezTo>
                <a:cubicBezTo>
                  <a:pt x="2869474" y="41512"/>
                  <a:pt x="2676329" y="4972"/>
                  <a:pt x="2267255" y="18288"/>
                </a:cubicBezTo>
                <a:cubicBezTo>
                  <a:pt x="1866401" y="24532"/>
                  <a:pt x="1882987" y="25696"/>
                  <a:pt x="1615745" y="18288"/>
                </a:cubicBezTo>
                <a:cubicBezTo>
                  <a:pt x="1346085" y="13379"/>
                  <a:pt x="1323312" y="12392"/>
                  <a:pt x="1120597" y="18288"/>
                </a:cubicBezTo>
                <a:cubicBezTo>
                  <a:pt x="940237" y="-60975"/>
                  <a:pt x="569386" y="27591"/>
                  <a:pt x="0" y="18288"/>
                </a:cubicBezTo>
                <a:cubicBezTo>
                  <a:pt x="1751" y="14440"/>
                  <a:pt x="-1272" y="7740"/>
                  <a:pt x="0" y="0"/>
                </a:cubicBezTo>
                <a:close/>
              </a:path>
              <a:path w="7818120" h="18288" fill="none" stroke="0" extrusionOk="0">
                <a:moveTo>
                  <a:pt x="0" y="0"/>
                </a:moveTo>
                <a:cubicBezTo>
                  <a:pt x="102311" y="-24031"/>
                  <a:pt x="206428" y="20084"/>
                  <a:pt x="416966" y="0"/>
                </a:cubicBezTo>
                <a:cubicBezTo>
                  <a:pt x="662339" y="-9883"/>
                  <a:pt x="833564" y="-11910"/>
                  <a:pt x="1146658" y="0"/>
                </a:cubicBezTo>
                <a:cubicBezTo>
                  <a:pt x="1398993" y="16754"/>
                  <a:pt x="1378239" y="-4997"/>
                  <a:pt x="1563624" y="0"/>
                </a:cubicBezTo>
                <a:cubicBezTo>
                  <a:pt x="1738265" y="3015"/>
                  <a:pt x="2006667" y="23864"/>
                  <a:pt x="2136953" y="0"/>
                </a:cubicBezTo>
                <a:cubicBezTo>
                  <a:pt x="2338524" y="-3063"/>
                  <a:pt x="2693378" y="-15904"/>
                  <a:pt x="2944825" y="0"/>
                </a:cubicBezTo>
                <a:cubicBezTo>
                  <a:pt x="3201439" y="-13695"/>
                  <a:pt x="3379198" y="46243"/>
                  <a:pt x="3596335" y="0"/>
                </a:cubicBezTo>
                <a:cubicBezTo>
                  <a:pt x="3778868" y="-61549"/>
                  <a:pt x="3979469" y="3461"/>
                  <a:pt x="4326026" y="0"/>
                </a:cubicBezTo>
                <a:cubicBezTo>
                  <a:pt x="4670641" y="40397"/>
                  <a:pt x="4801160" y="2093"/>
                  <a:pt x="4899355" y="0"/>
                </a:cubicBezTo>
                <a:cubicBezTo>
                  <a:pt x="4972821" y="-4221"/>
                  <a:pt x="5326959" y="8892"/>
                  <a:pt x="5550865" y="0"/>
                </a:cubicBezTo>
                <a:cubicBezTo>
                  <a:pt x="5793178" y="12267"/>
                  <a:pt x="6146346" y="-4531"/>
                  <a:pt x="6358738" y="0"/>
                </a:cubicBezTo>
                <a:cubicBezTo>
                  <a:pt x="6580825" y="49349"/>
                  <a:pt x="6739467" y="13524"/>
                  <a:pt x="6853885" y="0"/>
                </a:cubicBezTo>
                <a:cubicBezTo>
                  <a:pt x="7057243" y="-60557"/>
                  <a:pt x="7415107" y="-58698"/>
                  <a:pt x="7818120" y="0"/>
                </a:cubicBezTo>
                <a:cubicBezTo>
                  <a:pt x="7817705" y="7748"/>
                  <a:pt x="7817189" y="13015"/>
                  <a:pt x="7818120" y="18288"/>
                </a:cubicBezTo>
                <a:cubicBezTo>
                  <a:pt x="7693944" y="-3615"/>
                  <a:pt x="7376376" y="-6677"/>
                  <a:pt x="7244791" y="18288"/>
                </a:cubicBezTo>
                <a:cubicBezTo>
                  <a:pt x="7100086" y="-5717"/>
                  <a:pt x="6942350" y="35421"/>
                  <a:pt x="6827825" y="18288"/>
                </a:cubicBezTo>
                <a:cubicBezTo>
                  <a:pt x="6691364" y="27873"/>
                  <a:pt x="6342432" y="37332"/>
                  <a:pt x="6176315" y="18288"/>
                </a:cubicBezTo>
                <a:cubicBezTo>
                  <a:pt x="6012850" y="28657"/>
                  <a:pt x="5862979" y="-980"/>
                  <a:pt x="5681167" y="18288"/>
                </a:cubicBezTo>
                <a:cubicBezTo>
                  <a:pt x="5485624" y="71662"/>
                  <a:pt x="5295851" y="1288"/>
                  <a:pt x="5029657" y="18288"/>
                </a:cubicBezTo>
                <a:cubicBezTo>
                  <a:pt x="4753680" y="49046"/>
                  <a:pt x="4640335" y="38506"/>
                  <a:pt x="4378147" y="18288"/>
                </a:cubicBezTo>
                <a:cubicBezTo>
                  <a:pt x="4103046" y="-4537"/>
                  <a:pt x="4022480" y="43848"/>
                  <a:pt x="3726637" y="18288"/>
                </a:cubicBezTo>
                <a:cubicBezTo>
                  <a:pt x="3429109" y="3476"/>
                  <a:pt x="3316488" y="61415"/>
                  <a:pt x="3075127" y="18288"/>
                </a:cubicBezTo>
                <a:cubicBezTo>
                  <a:pt x="2821014" y="6093"/>
                  <a:pt x="2665050" y="-11263"/>
                  <a:pt x="2501798" y="18288"/>
                </a:cubicBezTo>
                <a:cubicBezTo>
                  <a:pt x="2343345" y="29394"/>
                  <a:pt x="2120041" y="-50427"/>
                  <a:pt x="1772107" y="18288"/>
                </a:cubicBezTo>
                <a:cubicBezTo>
                  <a:pt x="1424078" y="50665"/>
                  <a:pt x="1427418" y="32572"/>
                  <a:pt x="1120597" y="18288"/>
                </a:cubicBezTo>
                <a:cubicBezTo>
                  <a:pt x="796486" y="45938"/>
                  <a:pt x="243712" y="47798"/>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7818120"/>
                      <a:gd name="connsiteY0" fmla="*/ 0 h 18288"/>
                      <a:gd name="connsiteX1" fmla="*/ 416966 w 7818120"/>
                      <a:gd name="connsiteY1" fmla="*/ 0 h 18288"/>
                      <a:gd name="connsiteX2" fmla="*/ 1146658 w 7818120"/>
                      <a:gd name="connsiteY2" fmla="*/ 0 h 18288"/>
                      <a:gd name="connsiteX3" fmla="*/ 1563624 w 7818120"/>
                      <a:gd name="connsiteY3" fmla="*/ 0 h 18288"/>
                      <a:gd name="connsiteX4" fmla="*/ 2136953 w 7818120"/>
                      <a:gd name="connsiteY4" fmla="*/ 0 h 18288"/>
                      <a:gd name="connsiteX5" fmla="*/ 2944825 w 7818120"/>
                      <a:gd name="connsiteY5" fmla="*/ 0 h 18288"/>
                      <a:gd name="connsiteX6" fmla="*/ 3596335 w 7818120"/>
                      <a:gd name="connsiteY6" fmla="*/ 0 h 18288"/>
                      <a:gd name="connsiteX7" fmla="*/ 4326026 w 7818120"/>
                      <a:gd name="connsiteY7" fmla="*/ 0 h 18288"/>
                      <a:gd name="connsiteX8" fmla="*/ 4899355 w 7818120"/>
                      <a:gd name="connsiteY8" fmla="*/ 0 h 18288"/>
                      <a:gd name="connsiteX9" fmla="*/ 5550865 w 7818120"/>
                      <a:gd name="connsiteY9" fmla="*/ 0 h 18288"/>
                      <a:gd name="connsiteX10" fmla="*/ 6358738 w 7818120"/>
                      <a:gd name="connsiteY10" fmla="*/ 0 h 18288"/>
                      <a:gd name="connsiteX11" fmla="*/ 6853885 w 7818120"/>
                      <a:gd name="connsiteY11" fmla="*/ 0 h 18288"/>
                      <a:gd name="connsiteX12" fmla="*/ 7818120 w 7818120"/>
                      <a:gd name="connsiteY12" fmla="*/ 0 h 18288"/>
                      <a:gd name="connsiteX13" fmla="*/ 7818120 w 7818120"/>
                      <a:gd name="connsiteY13" fmla="*/ 18288 h 18288"/>
                      <a:gd name="connsiteX14" fmla="*/ 7244791 w 7818120"/>
                      <a:gd name="connsiteY14" fmla="*/ 18288 h 18288"/>
                      <a:gd name="connsiteX15" fmla="*/ 6827825 w 7818120"/>
                      <a:gd name="connsiteY15" fmla="*/ 18288 h 18288"/>
                      <a:gd name="connsiteX16" fmla="*/ 6176315 w 7818120"/>
                      <a:gd name="connsiteY16" fmla="*/ 18288 h 18288"/>
                      <a:gd name="connsiteX17" fmla="*/ 5681167 w 7818120"/>
                      <a:gd name="connsiteY17" fmla="*/ 18288 h 18288"/>
                      <a:gd name="connsiteX18" fmla="*/ 5029657 w 7818120"/>
                      <a:gd name="connsiteY18" fmla="*/ 18288 h 18288"/>
                      <a:gd name="connsiteX19" fmla="*/ 4378147 w 7818120"/>
                      <a:gd name="connsiteY19" fmla="*/ 18288 h 18288"/>
                      <a:gd name="connsiteX20" fmla="*/ 3726637 w 7818120"/>
                      <a:gd name="connsiteY20" fmla="*/ 18288 h 18288"/>
                      <a:gd name="connsiteX21" fmla="*/ 3075127 w 7818120"/>
                      <a:gd name="connsiteY21" fmla="*/ 18288 h 18288"/>
                      <a:gd name="connsiteX22" fmla="*/ 2501798 w 7818120"/>
                      <a:gd name="connsiteY22" fmla="*/ 18288 h 18288"/>
                      <a:gd name="connsiteX23" fmla="*/ 1772107 w 7818120"/>
                      <a:gd name="connsiteY23" fmla="*/ 18288 h 18288"/>
                      <a:gd name="connsiteX24" fmla="*/ 1120597 w 7818120"/>
                      <a:gd name="connsiteY24" fmla="*/ 18288 h 18288"/>
                      <a:gd name="connsiteX25" fmla="*/ 0 w 7818120"/>
                      <a:gd name="connsiteY25" fmla="*/ 18288 h 18288"/>
                      <a:gd name="connsiteX26" fmla="*/ 0 w 7818120"/>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18120" h="18288" fill="none" extrusionOk="0">
                        <a:moveTo>
                          <a:pt x="0" y="0"/>
                        </a:moveTo>
                        <a:cubicBezTo>
                          <a:pt x="121520" y="-12182"/>
                          <a:pt x="211324" y="18247"/>
                          <a:pt x="416966" y="0"/>
                        </a:cubicBezTo>
                        <a:cubicBezTo>
                          <a:pt x="622608" y="-18247"/>
                          <a:pt x="891241" y="-13744"/>
                          <a:pt x="1146658" y="0"/>
                        </a:cubicBezTo>
                        <a:cubicBezTo>
                          <a:pt x="1402075" y="13744"/>
                          <a:pt x="1378880" y="-8543"/>
                          <a:pt x="1563624" y="0"/>
                        </a:cubicBezTo>
                        <a:cubicBezTo>
                          <a:pt x="1748368" y="8543"/>
                          <a:pt x="1972300" y="7443"/>
                          <a:pt x="2136953" y="0"/>
                        </a:cubicBezTo>
                        <a:cubicBezTo>
                          <a:pt x="2301606" y="-7443"/>
                          <a:pt x="2679634" y="12382"/>
                          <a:pt x="2944825" y="0"/>
                        </a:cubicBezTo>
                        <a:cubicBezTo>
                          <a:pt x="3210016" y="-12382"/>
                          <a:pt x="3409232" y="17967"/>
                          <a:pt x="3596335" y="0"/>
                        </a:cubicBezTo>
                        <a:cubicBezTo>
                          <a:pt x="3783438" y="-17967"/>
                          <a:pt x="4002523" y="-28578"/>
                          <a:pt x="4326026" y="0"/>
                        </a:cubicBezTo>
                        <a:cubicBezTo>
                          <a:pt x="4649529" y="28578"/>
                          <a:pt x="4777384" y="-3624"/>
                          <a:pt x="4899355" y="0"/>
                        </a:cubicBezTo>
                        <a:cubicBezTo>
                          <a:pt x="5021326" y="3624"/>
                          <a:pt x="5317653" y="1281"/>
                          <a:pt x="5550865" y="0"/>
                        </a:cubicBezTo>
                        <a:cubicBezTo>
                          <a:pt x="5784077" y="-1281"/>
                          <a:pt x="6142956" y="-39637"/>
                          <a:pt x="6358738" y="0"/>
                        </a:cubicBezTo>
                        <a:cubicBezTo>
                          <a:pt x="6574520" y="39637"/>
                          <a:pt x="6724785" y="-4460"/>
                          <a:pt x="6853885" y="0"/>
                        </a:cubicBezTo>
                        <a:cubicBezTo>
                          <a:pt x="6982985" y="4460"/>
                          <a:pt x="7403044" y="-1955"/>
                          <a:pt x="7818120" y="0"/>
                        </a:cubicBezTo>
                        <a:cubicBezTo>
                          <a:pt x="7817988" y="7702"/>
                          <a:pt x="7817908" y="13511"/>
                          <a:pt x="7818120" y="18288"/>
                        </a:cubicBezTo>
                        <a:cubicBezTo>
                          <a:pt x="7698847" y="-3267"/>
                          <a:pt x="7390924" y="22979"/>
                          <a:pt x="7244791" y="18288"/>
                        </a:cubicBezTo>
                        <a:cubicBezTo>
                          <a:pt x="7098658" y="13597"/>
                          <a:pt x="6952735" y="29357"/>
                          <a:pt x="6827825" y="18288"/>
                        </a:cubicBezTo>
                        <a:cubicBezTo>
                          <a:pt x="6702915" y="7219"/>
                          <a:pt x="6338661" y="34530"/>
                          <a:pt x="6176315" y="18288"/>
                        </a:cubicBezTo>
                        <a:cubicBezTo>
                          <a:pt x="6013969" y="2047"/>
                          <a:pt x="5850602" y="6362"/>
                          <a:pt x="5681167" y="18288"/>
                        </a:cubicBezTo>
                        <a:cubicBezTo>
                          <a:pt x="5511732" y="30214"/>
                          <a:pt x="5312143" y="419"/>
                          <a:pt x="5029657" y="18288"/>
                        </a:cubicBezTo>
                        <a:cubicBezTo>
                          <a:pt x="4747171" y="36158"/>
                          <a:pt x="4655062" y="30740"/>
                          <a:pt x="4378147" y="18288"/>
                        </a:cubicBezTo>
                        <a:cubicBezTo>
                          <a:pt x="4101232" y="5837"/>
                          <a:pt x="4037646" y="44706"/>
                          <a:pt x="3726637" y="18288"/>
                        </a:cubicBezTo>
                        <a:cubicBezTo>
                          <a:pt x="3415628" y="-8130"/>
                          <a:pt x="3321756" y="45507"/>
                          <a:pt x="3075127" y="18288"/>
                        </a:cubicBezTo>
                        <a:cubicBezTo>
                          <a:pt x="2828498" y="-8931"/>
                          <a:pt x="2684733" y="14853"/>
                          <a:pt x="2501798" y="18288"/>
                        </a:cubicBezTo>
                        <a:cubicBezTo>
                          <a:pt x="2318863" y="21723"/>
                          <a:pt x="2121844" y="-13013"/>
                          <a:pt x="1772107" y="18288"/>
                        </a:cubicBezTo>
                        <a:cubicBezTo>
                          <a:pt x="1422370" y="49589"/>
                          <a:pt x="1431548" y="31666"/>
                          <a:pt x="1120597" y="18288"/>
                        </a:cubicBezTo>
                        <a:cubicBezTo>
                          <a:pt x="809646" y="4911"/>
                          <a:pt x="246393" y="56240"/>
                          <a:pt x="0" y="18288"/>
                        </a:cubicBezTo>
                        <a:cubicBezTo>
                          <a:pt x="129" y="13298"/>
                          <a:pt x="-675" y="6857"/>
                          <a:pt x="0" y="0"/>
                        </a:cubicBezTo>
                        <a:close/>
                      </a:path>
                      <a:path w="7818120" h="18288" stroke="0" extrusionOk="0">
                        <a:moveTo>
                          <a:pt x="0" y="0"/>
                        </a:moveTo>
                        <a:cubicBezTo>
                          <a:pt x="177487" y="-4302"/>
                          <a:pt x="287499" y="4997"/>
                          <a:pt x="573329" y="0"/>
                        </a:cubicBezTo>
                        <a:cubicBezTo>
                          <a:pt x="859159" y="-4997"/>
                          <a:pt x="821965" y="-336"/>
                          <a:pt x="990295" y="0"/>
                        </a:cubicBezTo>
                        <a:cubicBezTo>
                          <a:pt x="1158625" y="336"/>
                          <a:pt x="1587918" y="-4681"/>
                          <a:pt x="1798168" y="0"/>
                        </a:cubicBezTo>
                        <a:cubicBezTo>
                          <a:pt x="2008418" y="4681"/>
                          <a:pt x="2088841" y="-2754"/>
                          <a:pt x="2371496" y="0"/>
                        </a:cubicBezTo>
                        <a:cubicBezTo>
                          <a:pt x="2654151" y="2754"/>
                          <a:pt x="2701462" y="-24976"/>
                          <a:pt x="2944825" y="0"/>
                        </a:cubicBezTo>
                        <a:cubicBezTo>
                          <a:pt x="3188188" y="24976"/>
                          <a:pt x="3511636" y="25407"/>
                          <a:pt x="3752698" y="0"/>
                        </a:cubicBezTo>
                        <a:cubicBezTo>
                          <a:pt x="3993760" y="-25407"/>
                          <a:pt x="4107153" y="6432"/>
                          <a:pt x="4247845" y="0"/>
                        </a:cubicBezTo>
                        <a:cubicBezTo>
                          <a:pt x="4388537" y="-6432"/>
                          <a:pt x="4835598" y="-5108"/>
                          <a:pt x="5055718" y="0"/>
                        </a:cubicBezTo>
                        <a:cubicBezTo>
                          <a:pt x="5275838" y="5108"/>
                          <a:pt x="5461006" y="-24536"/>
                          <a:pt x="5863590" y="0"/>
                        </a:cubicBezTo>
                        <a:cubicBezTo>
                          <a:pt x="6266174" y="24536"/>
                          <a:pt x="6355549" y="-19657"/>
                          <a:pt x="6515100" y="0"/>
                        </a:cubicBezTo>
                        <a:cubicBezTo>
                          <a:pt x="6674651" y="19657"/>
                          <a:pt x="7275423" y="-57462"/>
                          <a:pt x="7818120" y="0"/>
                        </a:cubicBezTo>
                        <a:cubicBezTo>
                          <a:pt x="7818132" y="8833"/>
                          <a:pt x="7818660" y="9830"/>
                          <a:pt x="7818120" y="18288"/>
                        </a:cubicBezTo>
                        <a:cubicBezTo>
                          <a:pt x="7610240" y="4606"/>
                          <a:pt x="7521789" y="7721"/>
                          <a:pt x="7401154" y="18288"/>
                        </a:cubicBezTo>
                        <a:cubicBezTo>
                          <a:pt x="7280519" y="28855"/>
                          <a:pt x="6930719" y="4225"/>
                          <a:pt x="6593281" y="18288"/>
                        </a:cubicBezTo>
                        <a:cubicBezTo>
                          <a:pt x="6255843" y="32351"/>
                          <a:pt x="6286682" y="1162"/>
                          <a:pt x="6098134" y="18288"/>
                        </a:cubicBezTo>
                        <a:cubicBezTo>
                          <a:pt x="5909586" y="35414"/>
                          <a:pt x="5602789" y="48596"/>
                          <a:pt x="5446624" y="18288"/>
                        </a:cubicBezTo>
                        <a:cubicBezTo>
                          <a:pt x="5290459" y="-12020"/>
                          <a:pt x="4917039" y="21960"/>
                          <a:pt x="4638751" y="18288"/>
                        </a:cubicBezTo>
                        <a:cubicBezTo>
                          <a:pt x="4360463" y="14616"/>
                          <a:pt x="4304690" y="5450"/>
                          <a:pt x="3987241" y="18288"/>
                        </a:cubicBezTo>
                        <a:cubicBezTo>
                          <a:pt x="3669792" y="31127"/>
                          <a:pt x="3758742" y="32551"/>
                          <a:pt x="3570275" y="18288"/>
                        </a:cubicBezTo>
                        <a:cubicBezTo>
                          <a:pt x="3381808" y="4025"/>
                          <a:pt x="3267153" y="36200"/>
                          <a:pt x="3075127" y="18288"/>
                        </a:cubicBezTo>
                        <a:cubicBezTo>
                          <a:pt x="2883101" y="376"/>
                          <a:pt x="2665825" y="10973"/>
                          <a:pt x="2267255" y="18288"/>
                        </a:cubicBezTo>
                        <a:cubicBezTo>
                          <a:pt x="1868685" y="25603"/>
                          <a:pt x="1884698" y="28410"/>
                          <a:pt x="1615745" y="18288"/>
                        </a:cubicBezTo>
                        <a:cubicBezTo>
                          <a:pt x="1346792" y="8167"/>
                          <a:pt x="1320952" y="10430"/>
                          <a:pt x="1120597" y="18288"/>
                        </a:cubicBezTo>
                        <a:cubicBezTo>
                          <a:pt x="920242" y="26146"/>
                          <a:pt x="556507" y="50790"/>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 name="Content Placeholder 2">
            <a:extLst>
              <a:ext uri="{FF2B5EF4-FFF2-40B4-BE49-F238E27FC236}">
                <a16:creationId xmlns:a16="http://schemas.microsoft.com/office/drawing/2014/main" id="{4EC22EC4-9823-A973-DEB1-DE25114C691B}"/>
              </a:ext>
            </a:extLst>
          </p:cNvPr>
          <p:cNvGraphicFramePr>
            <a:graphicFrameLocks noGrp="1"/>
          </p:cNvGraphicFramePr>
          <p:nvPr>
            <p:ph idx="1"/>
            <p:extLst>
              <p:ext uri="{D42A27DB-BD31-4B8C-83A1-F6EECF244321}">
                <p14:modId xmlns:p14="http://schemas.microsoft.com/office/powerpoint/2010/main" val="3052767712"/>
              </p:ext>
            </p:extLst>
          </p:nvPr>
        </p:nvGraphicFramePr>
        <p:xfrm>
          <a:off x="628650" y="2228087"/>
          <a:ext cx="78867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9896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700"/>
              <a:t>STEMI RECEIVING CENTERS</a:t>
            </a:r>
          </a:p>
        </p:txBody>
      </p:sp>
      <p:sp>
        <p:nvSpPr>
          <p:cNvPr id="12"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650" y="1865313"/>
            <a:ext cx="7818120" cy="18288"/>
          </a:xfrm>
          <a:custGeom>
            <a:avLst/>
            <a:gdLst>
              <a:gd name="connsiteX0" fmla="*/ 0 w 7818120"/>
              <a:gd name="connsiteY0" fmla="*/ 0 h 18288"/>
              <a:gd name="connsiteX1" fmla="*/ 416966 w 7818120"/>
              <a:gd name="connsiteY1" fmla="*/ 0 h 18288"/>
              <a:gd name="connsiteX2" fmla="*/ 1146658 w 7818120"/>
              <a:gd name="connsiteY2" fmla="*/ 0 h 18288"/>
              <a:gd name="connsiteX3" fmla="*/ 1563624 w 7818120"/>
              <a:gd name="connsiteY3" fmla="*/ 0 h 18288"/>
              <a:gd name="connsiteX4" fmla="*/ 2136953 w 7818120"/>
              <a:gd name="connsiteY4" fmla="*/ 0 h 18288"/>
              <a:gd name="connsiteX5" fmla="*/ 2944825 w 7818120"/>
              <a:gd name="connsiteY5" fmla="*/ 0 h 18288"/>
              <a:gd name="connsiteX6" fmla="*/ 3596335 w 7818120"/>
              <a:gd name="connsiteY6" fmla="*/ 0 h 18288"/>
              <a:gd name="connsiteX7" fmla="*/ 4326026 w 7818120"/>
              <a:gd name="connsiteY7" fmla="*/ 0 h 18288"/>
              <a:gd name="connsiteX8" fmla="*/ 4899355 w 7818120"/>
              <a:gd name="connsiteY8" fmla="*/ 0 h 18288"/>
              <a:gd name="connsiteX9" fmla="*/ 5550865 w 7818120"/>
              <a:gd name="connsiteY9" fmla="*/ 0 h 18288"/>
              <a:gd name="connsiteX10" fmla="*/ 6358738 w 7818120"/>
              <a:gd name="connsiteY10" fmla="*/ 0 h 18288"/>
              <a:gd name="connsiteX11" fmla="*/ 6853885 w 7818120"/>
              <a:gd name="connsiteY11" fmla="*/ 0 h 18288"/>
              <a:gd name="connsiteX12" fmla="*/ 7818120 w 7818120"/>
              <a:gd name="connsiteY12" fmla="*/ 0 h 18288"/>
              <a:gd name="connsiteX13" fmla="*/ 7818120 w 7818120"/>
              <a:gd name="connsiteY13" fmla="*/ 18288 h 18288"/>
              <a:gd name="connsiteX14" fmla="*/ 7244791 w 7818120"/>
              <a:gd name="connsiteY14" fmla="*/ 18288 h 18288"/>
              <a:gd name="connsiteX15" fmla="*/ 6827825 w 7818120"/>
              <a:gd name="connsiteY15" fmla="*/ 18288 h 18288"/>
              <a:gd name="connsiteX16" fmla="*/ 6176315 w 7818120"/>
              <a:gd name="connsiteY16" fmla="*/ 18288 h 18288"/>
              <a:gd name="connsiteX17" fmla="*/ 5681167 w 7818120"/>
              <a:gd name="connsiteY17" fmla="*/ 18288 h 18288"/>
              <a:gd name="connsiteX18" fmla="*/ 5029657 w 7818120"/>
              <a:gd name="connsiteY18" fmla="*/ 18288 h 18288"/>
              <a:gd name="connsiteX19" fmla="*/ 4378147 w 7818120"/>
              <a:gd name="connsiteY19" fmla="*/ 18288 h 18288"/>
              <a:gd name="connsiteX20" fmla="*/ 3726637 w 7818120"/>
              <a:gd name="connsiteY20" fmla="*/ 18288 h 18288"/>
              <a:gd name="connsiteX21" fmla="*/ 3075127 w 7818120"/>
              <a:gd name="connsiteY21" fmla="*/ 18288 h 18288"/>
              <a:gd name="connsiteX22" fmla="*/ 2501798 w 7818120"/>
              <a:gd name="connsiteY22" fmla="*/ 18288 h 18288"/>
              <a:gd name="connsiteX23" fmla="*/ 1772107 w 7818120"/>
              <a:gd name="connsiteY23" fmla="*/ 18288 h 18288"/>
              <a:gd name="connsiteX24" fmla="*/ 1120597 w 7818120"/>
              <a:gd name="connsiteY24" fmla="*/ 18288 h 18288"/>
              <a:gd name="connsiteX25" fmla="*/ 0 w 7818120"/>
              <a:gd name="connsiteY25" fmla="*/ 18288 h 18288"/>
              <a:gd name="connsiteX26" fmla="*/ 0 w 7818120"/>
              <a:gd name="connsiteY26" fmla="*/ 0 h 18288"/>
              <a:gd name="connsiteX0" fmla="*/ 0 w 7818120"/>
              <a:gd name="connsiteY0" fmla="*/ 0 h 18288"/>
              <a:gd name="connsiteX1" fmla="*/ 573329 w 7818120"/>
              <a:gd name="connsiteY1" fmla="*/ 0 h 18288"/>
              <a:gd name="connsiteX2" fmla="*/ 990295 w 7818120"/>
              <a:gd name="connsiteY2" fmla="*/ 0 h 18288"/>
              <a:gd name="connsiteX3" fmla="*/ 1394232 w 7818120"/>
              <a:gd name="connsiteY3" fmla="*/ 0 h 18288"/>
              <a:gd name="connsiteX4" fmla="*/ 1798168 w 7818120"/>
              <a:gd name="connsiteY4" fmla="*/ 0 h 18288"/>
              <a:gd name="connsiteX5" fmla="*/ 2371496 w 7818120"/>
              <a:gd name="connsiteY5" fmla="*/ 0 h 18288"/>
              <a:gd name="connsiteX6" fmla="*/ 2944825 w 7818120"/>
              <a:gd name="connsiteY6" fmla="*/ 0 h 18288"/>
              <a:gd name="connsiteX7" fmla="*/ 3752698 w 7818120"/>
              <a:gd name="connsiteY7" fmla="*/ 0 h 18288"/>
              <a:gd name="connsiteX8" fmla="*/ 4247845 w 7818120"/>
              <a:gd name="connsiteY8" fmla="*/ 0 h 18288"/>
              <a:gd name="connsiteX9" fmla="*/ 5055718 w 7818120"/>
              <a:gd name="connsiteY9" fmla="*/ 0 h 18288"/>
              <a:gd name="connsiteX10" fmla="*/ 5863590 w 7818120"/>
              <a:gd name="connsiteY10" fmla="*/ 0 h 18288"/>
              <a:gd name="connsiteX11" fmla="*/ 6515100 w 7818120"/>
              <a:gd name="connsiteY11" fmla="*/ 0 h 18288"/>
              <a:gd name="connsiteX12" fmla="*/ 7818120 w 7818120"/>
              <a:gd name="connsiteY12" fmla="*/ 0 h 18288"/>
              <a:gd name="connsiteX13" fmla="*/ 7818120 w 7818120"/>
              <a:gd name="connsiteY13" fmla="*/ 18288 h 18288"/>
              <a:gd name="connsiteX14" fmla="*/ 7401154 w 7818120"/>
              <a:gd name="connsiteY14" fmla="*/ 18288 h 18288"/>
              <a:gd name="connsiteX15" fmla="*/ 6593281 w 7818120"/>
              <a:gd name="connsiteY15" fmla="*/ 18288 h 18288"/>
              <a:gd name="connsiteX16" fmla="*/ 6098134 w 7818120"/>
              <a:gd name="connsiteY16" fmla="*/ 18288 h 18288"/>
              <a:gd name="connsiteX17" fmla="*/ 5446624 w 7818120"/>
              <a:gd name="connsiteY17" fmla="*/ 18288 h 18288"/>
              <a:gd name="connsiteX18" fmla="*/ 4638751 w 7818120"/>
              <a:gd name="connsiteY18" fmla="*/ 18288 h 18288"/>
              <a:gd name="connsiteX19" fmla="*/ 3987241 w 7818120"/>
              <a:gd name="connsiteY19" fmla="*/ 18288 h 18288"/>
              <a:gd name="connsiteX20" fmla="*/ 3570275 w 7818120"/>
              <a:gd name="connsiteY20" fmla="*/ 18288 h 18288"/>
              <a:gd name="connsiteX21" fmla="*/ 3075127 w 7818120"/>
              <a:gd name="connsiteY21" fmla="*/ 18288 h 18288"/>
              <a:gd name="connsiteX22" fmla="*/ 2267255 w 7818120"/>
              <a:gd name="connsiteY22" fmla="*/ 18288 h 18288"/>
              <a:gd name="connsiteX23" fmla="*/ 1615745 w 7818120"/>
              <a:gd name="connsiteY23" fmla="*/ 18288 h 18288"/>
              <a:gd name="connsiteX24" fmla="*/ 1120597 w 7818120"/>
              <a:gd name="connsiteY24" fmla="*/ 18288 h 18288"/>
              <a:gd name="connsiteX25" fmla="*/ 0 w 7818120"/>
              <a:gd name="connsiteY25" fmla="*/ 18288 h 18288"/>
              <a:gd name="connsiteX26" fmla="*/ 0 w 7818120"/>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18120" h="18288" fill="none" extrusionOk="0">
                <a:moveTo>
                  <a:pt x="0" y="0"/>
                </a:moveTo>
                <a:cubicBezTo>
                  <a:pt x="101002" y="-20048"/>
                  <a:pt x="215808" y="13837"/>
                  <a:pt x="416966" y="0"/>
                </a:cubicBezTo>
                <a:cubicBezTo>
                  <a:pt x="573264" y="9422"/>
                  <a:pt x="897859" y="4188"/>
                  <a:pt x="1146658" y="0"/>
                </a:cubicBezTo>
                <a:cubicBezTo>
                  <a:pt x="1409722" y="12227"/>
                  <a:pt x="1377475" y="-3286"/>
                  <a:pt x="1563624" y="0"/>
                </a:cubicBezTo>
                <a:cubicBezTo>
                  <a:pt x="1758084" y="11330"/>
                  <a:pt x="1967746" y="-7403"/>
                  <a:pt x="2136953" y="0"/>
                </a:cubicBezTo>
                <a:cubicBezTo>
                  <a:pt x="2354826" y="-5751"/>
                  <a:pt x="2687014" y="20029"/>
                  <a:pt x="2944825" y="0"/>
                </a:cubicBezTo>
                <a:cubicBezTo>
                  <a:pt x="3238848" y="15226"/>
                  <a:pt x="3415761" y="33925"/>
                  <a:pt x="3596335" y="0"/>
                </a:cubicBezTo>
                <a:cubicBezTo>
                  <a:pt x="3815108" y="13362"/>
                  <a:pt x="3972448" y="-68797"/>
                  <a:pt x="4326026" y="0"/>
                </a:cubicBezTo>
                <a:cubicBezTo>
                  <a:pt x="4638028" y="39995"/>
                  <a:pt x="4794473" y="211"/>
                  <a:pt x="4899355" y="0"/>
                </a:cubicBezTo>
                <a:cubicBezTo>
                  <a:pt x="5037170" y="-13296"/>
                  <a:pt x="5289722" y="-48609"/>
                  <a:pt x="5550865" y="0"/>
                </a:cubicBezTo>
                <a:cubicBezTo>
                  <a:pt x="5740088" y="19163"/>
                  <a:pt x="6143605" y="-29909"/>
                  <a:pt x="6358738" y="0"/>
                </a:cubicBezTo>
                <a:cubicBezTo>
                  <a:pt x="6556443" y="18955"/>
                  <a:pt x="6741581" y="-22634"/>
                  <a:pt x="6853885" y="0"/>
                </a:cubicBezTo>
                <a:cubicBezTo>
                  <a:pt x="6996029" y="20497"/>
                  <a:pt x="7453286" y="6658"/>
                  <a:pt x="7818120" y="0"/>
                </a:cubicBezTo>
                <a:cubicBezTo>
                  <a:pt x="7817552" y="7862"/>
                  <a:pt x="7817901" y="13269"/>
                  <a:pt x="7818120" y="18288"/>
                </a:cubicBezTo>
                <a:cubicBezTo>
                  <a:pt x="7701883" y="-33961"/>
                  <a:pt x="7395843" y="8437"/>
                  <a:pt x="7244791" y="18288"/>
                </a:cubicBezTo>
                <a:cubicBezTo>
                  <a:pt x="7088282" y="14407"/>
                  <a:pt x="6958165" y="20902"/>
                  <a:pt x="6827825" y="18288"/>
                </a:cubicBezTo>
                <a:cubicBezTo>
                  <a:pt x="6715653" y="-2805"/>
                  <a:pt x="6356779" y="33124"/>
                  <a:pt x="6176315" y="18288"/>
                </a:cubicBezTo>
                <a:cubicBezTo>
                  <a:pt x="6015867" y="-5301"/>
                  <a:pt x="5852369" y="-275"/>
                  <a:pt x="5681167" y="18288"/>
                </a:cubicBezTo>
                <a:cubicBezTo>
                  <a:pt x="5508002" y="48742"/>
                  <a:pt x="5304989" y="-7247"/>
                  <a:pt x="5029657" y="18288"/>
                </a:cubicBezTo>
                <a:cubicBezTo>
                  <a:pt x="4760375" y="46790"/>
                  <a:pt x="4637400" y="35678"/>
                  <a:pt x="4378147" y="18288"/>
                </a:cubicBezTo>
                <a:cubicBezTo>
                  <a:pt x="4094943" y="8043"/>
                  <a:pt x="4037303" y="27568"/>
                  <a:pt x="3726637" y="18288"/>
                </a:cubicBezTo>
                <a:cubicBezTo>
                  <a:pt x="3400340" y="-2459"/>
                  <a:pt x="3320728" y="61058"/>
                  <a:pt x="3075127" y="18288"/>
                </a:cubicBezTo>
                <a:cubicBezTo>
                  <a:pt x="2809301" y="-25757"/>
                  <a:pt x="2702630" y="16477"/>
                  <a:pt x="2501798" y="18288"/>
                </a:cubicBezTo>
                <a:cubicBezTo>
                  <a:pt x="2308686" y="20751"/>
                  <a:pt x="2079466" y="5550"/>
                  <a:pt x="1772107" y="18288"/>
                </a:cubicBezTo>
                <a:cubicBezTo>
                  <a:pt x="1420202" y="47064"/>
                  <a:pt x="1431765" y="28913"/>
                  <a:pt x="1120597" y="18288"/>
                </a:cubicBezTo>
                <a:cubicBezTo>
                  <a:pt x="791266" y="31607"/>
                  <a:pt x="235945" y="82322"/>
                  <a:pt x="0" y="18288"/>
                </a:cubicBezTo>
                <a:cubicBezTo>
                  <a:pt x="-589" y="13471"/>
                  <a:pt x="-474" y="7409"/>
                  <a:pt x="0" y="0"/>
                </a:cubicBezTo>
                <a:close/>
              </a:path>
              <a:path w="7818120" h="18288" stroke="0" extrusionOk="0">
                <a:moveTo>
                  <a:pt x="0" y="0"/>
                </a:moveTo>
                <a:cubicBezTo>
                  <a:pt x="161767" y="-7030"/>
                  <a:pt x="286873" y="-11228"/>
                  <a:pt x="573329" y="0"/>
                </a:cubicBezTo>
                <a:cubicBezTo>
                  <a:pt x="860952" y="-8429"/>
                  <a:pt x="823968" y="-2420"/>
                  <a:pt x="990295" y="0"/>
                </a:cubicBezTo>
                <a:cubicBezTo>
                  <a:pt x="1144921" y="-13846"/>
                  <a:pt x="1288801" y="10931"/>
                  <a:pt x="1394232" y="0"/>
                </a:cubicBezTo>
                <a:cubicBezTo>
                  <a:pt x="1499663" y="-10931"/>
                  <a:pt x="1677634" y="10318"/>
                  <a:pt x="1798168" y="0"/>
                </a:cubicBezTo>
                <a:cubicBezTo>
                  <a:pt x="2021167" y="5465"/>
                  <a:pt x="2087775" y="-15972"/>
                  <a:pt x="2371496" y="0"/>
                </a:cubicBezTo>
                <a:cubicBezTo>
                  <a:pt x="2646084" y="3640"/>
                  <a:pt x="2709294" y="-15431"/>
                  <a:pt x="2944825" y="0"/>
                </a:cubicBezTo>
                <a:cubicBezTo>
                  <a:pt x="3182104" y="39801"/>
                  <a:pt x="3563508" y="7189"/>
                  <a:pt x="3752698" y="0"/>
                </a:cubicBezTo>
                <a:cubicBezTo>
                  <a:pt x="4004713" y="-51688"/>
                  <a:pt x="4111759" y="8465"/>
                  <a:pt x="4247845" y="0"/>
                </a:cubicBezTo>
                <a:cubicBezTo>
                  <a:pt x="4409051" y="-38636"/>
                  <a:pt x="4840912" y="-6880"/>
                  <a:pt x="5055718" y="0"/>
                </a:cubicBezTo>
                <a:cubicBezTo>
                  <a:pt x="5318987" y="12828"/>
                  <a:pt x="5464207" y="16349"/>
                  <a:pt x="5863590" y="0"/>
                </a:cubicBezTo>
                <a:cubicBezTo>
                  <a:pt x="6258188" y="21536"/>
                  <a:pt x="6373895" y="-20866"/>
                  <a:pt x="6515100" y="0"/>
                </a:cubicBezTo>
                <a:cubicBezTo>
                  <a:pt x="6673199" y="-42487"/>
                  <a:pt x="7368245" y="-124798"/>
                  <a:pt x="7818120" y="0"/>
                </a:cubicBezTo>
                <a:cubicBezTo>
                  <a:pt x="7818163" y="8895"/>
                  <a:pt x="7818750" y="9828"/>
                  <a:pt x="7818120" y="18288"/>
                </a:cubicBezTo>
                <a:cubicBezTo>
                  <a:pt x="7615777" y="-1071"/>
                  <a:pt x="7527543" y="-5750"/>
                  <a:pt x="7401154" y="18288"/>
                </a:cubicBezTo>
                <a:cubicBezTo>
                  <a:pt x="7322611" y="47896"/>
                  <a:pt x="6964426" y="-24966"/>
                  <a:pt x="6593281" y="18288"/>
                </a:cubicBezTo>
                <a:cubicBezTo>
                  <a:pt x="6260055" y="33833"/>
                  <a:pt x="6287545" y="-3963"/>
                  <a:pt x="6098134" y="18288"/>
                </a:cubicBezTo>
                <a:cubicBezTo>
                  <a:pt x="5900337" y="14995"/>
                  <a:pt x="5605990" y="72621"/>
                  <a:pt x="5446624" y="18288"/>
                </a:cubicBezTo>
                <a:cubicBezTo>
                  <a:pt x="5244167" y="-23104"/>
                  <a:pt x="4914971" y="-34358"/>
                  <a:pt x="4638751" y="18288"/>
                </a:cubicBezTo>
                <a:cubicBezTo>
                  <a:pt x="4353273" y="8380"/>
                  <a:pt x="4297533" y="13876"/>
                  <a:pt x="3987241" y="18288"/>
                </a:cubicBezTo>
                <a:cubicBezTo>
                  <a:pt x="3687723" y="41876"/>
                  <a:pt x="3776181" y="30039"/>
                  <a:pt x="3570275" y="18288"/>
                </a:cubicBezTo>
                <a:cubicBezTo>
                  <a:pt x="3396160" y="10249"/>
                  <a:pt x="3285909" y="48310"/>
                  <a:pt x="3075127" y="18288"/>
                </a:cubicBezTo>
                <a:cubicBezTo>
                  <a:pt x="2869474" y="41512"/>
                  <a:pt x="2676329" y="4972"/>
                  <a:pt x="2267255" y="18288"/>
                </a:cubicBezTo>
                <a:cubicBezTo>
                  <a:pt x="1866401" y="24532"/>
                  <a:pt x="1882987" y="25696"/>
                  <a:pt x="1615745" y="18288"/>
                </a:cubicBezTo>
                <a:cubicBezTo>
                  <a:pt x="1346085" y="13379"/>
                  <a:pt x="1323312" y="12392"/>
                  <a:pt x="1120597" y="18288"/>
                </a:cubicBezTo>
                <a:cubicBezTo>
                  <a:pt x="940237" y="-60975"/>
                  <a:pt x="569386" y="27591"/>
                  <a:pt x="0" y="18288"/>
                </a:cubicBezTo>
                <a:cubicBezTo>
                  <a:pt x="1751" y="14440"/>
                  <a:pt x="-1272" y="7740"/>
                  <a:pt x="0" y="0"/>
                </a:cubicBezTo>
                <a:close/>
              </a:path>
              <a:path w="7818120" h="18288" fill="none" stroke="0" extrusionOk="0">
                <a:moveTo>
                  <a:pt x="0" y="0"/>
                </a:moveTo>
                <a:cubicBezTo>
                  <a:pt x="102311" y="-24031"/>
                  <a:pt x="206428" y="20084"/>
                  <a:pt x="416966" y="0"/>
                </a:cubicBezTo>
                <a:cubicBezTo>
                  <a:pt x="662339" y="-9883"/>
                  <a:pt x="833564" y="-11910"/>
                  <a:pt x="1146658" y="0"/>
                </a:cubicBezTo>
                <a:cubicBezTo>
                  <a:pt x="1398993" y="16754"/>
                  <a:pt x="1378239" y="-4997"/>
                  <a:pt x="1563624" y="0"/>
                </a:cubicBezTo>
                <a:cubicBezTo>
                  <a:pt x="1738265" y="3015"/>
                  <a:pt x="2006667" y="23864"/>
                  <a:pt x="2136953" y="0"/>
                </a:cubicBezTo>
                <a:cubicBezTo>
                  <a:pt x="2338524" y="-3063"/>
                  <a:pt x="2693378" y="-15904"/>
                  <a:pt x="2944825" y="0"/>
                </a:cubicBezTo>
                <a:cubicBezTo>
                  <a:pt x="3201439" y="-13695"/>
                  <a:pt x="3379198" y="46243"/>
                  <a:pt x="3596335" y="0"/>
                </a:cubicBezTo>
                <a:cubicBezTo>
                  <a:pt x="3778868" y="-61549"/>
                  <a:pt x="3979469" y="3461"/>
                  <a:pt x="4326026" y="0"/>
                </a:cubicBezTo>
                <a:cubicBezTo>
                  <a:pt x="4670641" y="40397"/>
                  <a:pt x="4801160" y="2093"/>
                  <a:pt x="4899355" y="0"/>
                </a:cubicBezTo>
                <a:cubicBezTo>
                  <a:pt x="4972821" y="-4221"/>
                  <a:pt x="5326959" y="8892"/>
                  <a:pt x="5550865" y="0"/>
                </a:cubicBezTo>
                <a:cubicBezTo>
                  <a:pt x="5793178" y="12267"/>
                  <a:pt x="6146346" y="-4531"/>
                  <a:pt x="6358738" y="0"/>
                </a:cubicBezTo>
                <a:cubicBezTo>
                  <a:pt x="6580825" y="49349"/>
                  <a:pt x="6739467" y="13524"/>
                  <a:pt x="6853885" y="0"/>
                </a:cubicBezTo>
                <a:cubicBezTo>
                  <a:pt x="7057243" y="-60557"/>
                  <a:pt x="7415107" y="-58698"/>
                  <a:pt x="7818120" y="0"/>
                </a:cubicBezTo>
                <a:cubicBezTo>
                  <a:pt x="7817705" y="7748"/>
                  <a:pt x="7817189" y="13015"/>
                  <a:pt x="7818120" y="18288"/>
                </a:cubicBezTo>
                <a:cubicBezTo>
                  <a:pt x="7693944" y="-3615"/>
                  <a:pt x="7376376" y="-6677"/>
                  <a:pt x="7244791" y="18288"/>
                </a:cubicBezTo>
                <a:cubicBezTo>
                  <a:pt x="7100086" y="-5717"/>
                  <a:pt x="6942350" y="35421"/>
                  <a:pt x="6827825" y="18288"/>
                </a:cubicBezTo>
                <a:cubicBezTo>
                  <a:pt x="6691364" y="27873"/>
                  <a:pt x="6342432" y="37332"/>
                  <a:pt x="6176315" y="18288"/>
                </a:cubicBezTo>
                <a:cubicBezTo>
                  <a:pt x="6012850" y="28657"/>
                  <a:pt x="5862979" y="-980"/>
                  <a:pt x="5681167" y="18288"/>
                </a:cubicBezTo>
                <a:cubicBezTo>
                  <a:pt x="5485624" y="71662"/>
                  <a:pt x="5295851" y="1288"/>
                  <a:pt x="5029657" y="18288"/>
                </a:cubicBezTo>
                <a:cubicBezTo>
                  <a:pt x="4753680" y="49046"/>
                  <a:pt x="4640335" y="38506"/>
                  <a:pt x="4378147" y="18288"/>
                </a:cubicBezTo>
                <a:cubicBezTo>
                  <a:pt x="4103046" y="-4537"/>
                  <a:pt x="4022480" y="43848"/>
                  <a:pt x="3726637" y="18288"/>
                </a:cubicBezTo>
                <a:cubicBezTo>
                  <a:pt x="3429109" y="3476"/>
                  <a:pt x="3316488" y="61415"/>
                  <a:pt x="3075127" y="18288"/>
                </a:cubicBezTo>
                <a:cubicBezTo>
                  <a:pt x="2821014" y="6093"/>
                  <a:pt x="2665050" y="-11263"/>
                  <a:pt x="2501798" y="18288"/>
                </a:cubicBezTo>
                <a:cubicBezTo>
                  <a:pt x="2343345" y="29394"/>
                  <a:pt x="2120041" y="-50427"/>
                  <a:pt x="1772107" y="18288"/>
                </a:cubicBezTo>
                <a:cubicBezTo>
                  <a:pt x="1424078" y="50665"/>
                  <a:pt x="1427418" y="32572"/>
                  <a:pt x="1120597" y="18288"/>
                </a:cubicBezTo>
                <a:cubicBezTo>
                  <a:pt x="796486" y="45938"/>
                  <a:pt x="243712" y="47798"/>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7818120"/>
                      <a:gd name="connsiteY0" fmla="*/ 0 h 18288"/>
                      <a:gd name="connsiteX1" fmla="*/ 416966 w 7818120"/>
                      <a:gd name="connsiteY1" fmla="*/ 0 h 18288"/>
                      <a:gd name="connsiteX2" fmla="*/ 1146658 w 7818120"/>
                      <a:gd name="connsiteY2" fmla="*/ 0 h 18288"/>
                      <a:gd name="connsiteX3" fmla="*/ 1563624 w 7818120"/>
                      <a:gd name="connsiteY3" fmla="*/ 0 h 18288"/>
                      <a:gd name="connsiteX4" fmla="*/ 2136953 w 7818120"/>
                      <a:gd name="connsiteY4" fmla="*/ 0 h 18288"/>
                      <a:gd name="connsiteX5" fmla="*/ 2944825 w 7818120"/>
                      <a:gd name="connsiteY5" fmla="*/ 0 h 18288"/>
                      <a:gd name="connsiteX6" fmla="*/ 3596335 w 7818120"/>
                      <a:gd name="connsiteY6" fmla="*/ 0 h 18288"/>
                      <a:gd name="connsiteX7" fmla="*/ 4326026 w 7818120"/>
                      <a:gd name="connsiteY7" fmla="*/ 0 h 18288"/>
                      <a:gd name="connsiteX8" fmla="*/ 4899355 w 7818120"/>
                      <a:gd name="connsiteY8" fmla="*/ 0 h 18288"/>
                      <a:gd name="connsiteX9" fmla="*/ 5550865 w 7818120"/>
                      <a:gd name="connsiteY9" fmla="*/ 0 h 18288"/>
                      <a:gd name="connsiteX10" fmla="*/ 6358738 w 7818120"/>
                      <a:gd name="connsiteY10" fmla="*/ 0 h 18288"/>
                      <a:gd name="connsiteX11" fmla="*/ 6853885 w 7818120"/>
                      <a:gd name="connsiteY11" fmla="*/ 0 h 18288"/>
                      <a:gd name="connsiteX12" fmla="*/ 7818120 w 7818120"/>
                      <a:gd name="connsiteY12" fmla="*/ 0 h 18288"/>
                      <a:gd name="connsiteX13" fmla="*/ 7818120 w 7818120"/>
                      <a:gd name="connsiteY13" fmla="*/ 18288 h 18288"/>
                      <a:gd name="connsiteX14" fmla="*/ 7244791 w 7818120"/>
                      <a:gd name="connsiteY14" fmla="*/ 18288 h 18288"/>
                      <a:gd name="connsiteX15" fmla="*/ 6827825 w 7818120"/>
                      <a:gd name="connsiteY15" fmla="*/ 18288 h 18288"/>
                      <a:gd name="connsiteX16" fmla="*/ 6176315 w 7818120"/>
                      <a:gd name="connsiteY16" fmla="*/ 18288 h 18288"/>
                      <a:gd name="connsiteX17" fmla="*/ 5681167 w 7818120"/>
                      <a:gd name="connsiteY17" fmla="*/ 18288 h 18288"/>
                      <a:gd name="connsiteX18" fmla="*/ 5029657 w 7818120"/>
                      <a:gd name="connsiteY18" fmla="*/ 18288 h 18288"/>
                      <a:gd name="connsiteX19" fmla="*/ 4378147 w 7818120"/>
                      <a:gd name="connsiteY19" fmla="*/ 18288 h 18288"/>
                      <a:gd name="connsiteX20" fmla="*/ 3726637 w 7818120"/>
                      <a:gd name="connsiteY20" fmla="*/ 18288 h 18288"/>
                      <a:gd name="connsiteX21" fmla="*/ 3075127 w 7818120"/>
                      <a:gd name="connsiteY21" fmla="*/ 18288 h 18288"/>
                      <a:gd name="connsiteX22" fmla="*/ 2501798 w 7818120"/>
                      <a:gd name="connsiteY22" fmla="*/ 18288 h 18288"/>
                      <a:gd name="connsiteX23" fmla="*/ 1772107 w 7818120"/>
                      <a:gd name="connsiteY23" fmla="*/ 18288 h 18288"/>
                      <a:gd name="connsiteX24" fmla="*/ 1120597 w 7818120"/>
                      <a:gd name="connsiteY24" fmla="*/ 18288 h 18288"/>
                      <a:gd name="connsiteX25" fmla="*/ 0 w 7818120"/>
                      <a:gd name="connsiteY25" fmla="*/ 18288 h 18288"/>
                      <a:gd name="connsiteX26" fmla="*/ 0 w 7818120"/>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18120" h="18288" fill="none" extrusionOk="0">
                        <a:moveTo>
                          <a:pt x="0" y="0"/>
                        </a:moveTo>
                        <a:cubicBezTo>
                          <a:pt x="121520" y="-12182"/>
                          <a:pt x="211324" y="18247"/>
                          <a:pt x="416966" y="0"/>
                        </a:cubicBezTo>
                        <a:cubicBezTo>
                          <a:pt x="622608" y="-18247"/>
                          <a:pt x="891241" y="-13744"/>
                          <a:pt x="1146658" y="0"/>
                        </a:cubicBezTo>
                        <a:cubicBezTo>
                          <a:pt x="1402075" y="13744"/>
                          <a:pt x="1378880" y="-8543"/>
                          <a:pt x="1563624" y="0"/>
                        </a:cubicBezTo>
                        <a:cubicBezTo>
                          <a:pt x="1748368" y="8543"/>
                          <a:pt x="1972300" y="7443"/>
                          <a:pt x="2136953" y="0"/>
                        </a:cubicBezTo>
                        <a:cubicBezTo>
                          <a:pt x="2301606" y="-7443"/>
                          <a:pt x="2679634" y="12382"/>
                          <a:pt x="2944825" y="0"/>
                        </a:cubicBezTo>
                        <a:cubicBezTo>
                          <a:pt x="3210016" y="-12382"/>
                          <a:pt x="3409232" y="17967"/>
                          <a:pt x="3596335" y="0"/>
                        </a:cubicBezTo>
                        <a:cubicBezTo>
                          <a:pt x="3783438" y="-17967"/>
                          <a:pt x="4002523" y="-28578"/>
                          <a:pt x="4326026" y="0"/>
                        </a:cubicBezTo>
                        <a:cubicBezTo>
                          <a:pt x="4649529" y="28578"/>
                          <a:pt x="4777384" y="-3624"/>
                          <a:pt x="4899355" y="0"/>
                        </a:cubicBezTo>
                        <a:cubicBezTo>
                          <a:pt x="5021326" y="3624"/>
                          <a:pt x="5317653" y="1281"/>
                          <a:pt x="5550865" y="0"/>
                        </a:cubicBezTo>
                        <a:cubicBezTo>
                          <a:pt x="5784077" y="-1281"/>
                          <a:pt x="6142956" y="-39637"/>
                          <a:pt x="6358738" y="0"/>
                        </a:cubicBezTo>
                        <a:cubicBezTo>
                          <a:pt x="6574520" y="39637"/>
                          <a:pt x="6724785" y="-4460"/>
                          <a:pt x="6853885" y="0"/>
                        </a:cubicBezTo>
                        <a:cubicBezTo>
                          <a:pt x="6982985" y="4460"/>
                          <a:pt x="7403044" y="-1955"/>
                          <a:pt x="7818120" y="0"/>
                        </a:cubicBezTo>
                        <a:cubicBezTo>
                          <a:pt x="7817988" y="7702"/>
                          <a:pt x="7817908" y="13511"/>
                          <a:pt x="7818120" y="18288"/>
                        </a:cubicBezTo>
                        <a:cubicBezTo>
                          <a:pt x="7698847" y="-3267"/>
                          <a:pt x="7390924" y="22979"/>
                          <a:pt x="7244791" y="18288"/>
                        </a:cubicBezTo>
                        <a:cubicBezTo>
                          <a:pt x="7098658" y="13597"/>
                          <a:pt x="6952735" y="29357"/>
                          <a:pt x="6827825" y="18288"/>
                        </a:cubicBezTo>
                        <a:cubicBezTo>
                          <a:pt x="6702915" y="7219"/>
                          <a:pt x="6338661" y="34530"/>
                          <a:pt x="6176315" y="18288"/>
                        </a:cubicBezTo>
                        <a:cubicBezTo>
                          <a:pt x="6013969" y="2047"/>
                          <a:pt x="5850602" y="6362"/>
                          <a:pt x="5681167" y="18288"/>
                        </a:cubicBezTo>
                        <a:cubicBezTo>
                          <a:pt x="5511732" y="30214"/>
                          <a:pt x="5312143" y="419"/>
                          <a:pt x="5029657" y="18288"/>
                        </a:cubicBezTo>
                        <a:cubicBezTo>
                          <a:pt x="4747171" y="36158"/>
                          <a:pt x="4655062" y="30740"/>
                          <a:pt x="4378147" y="18288"/>
                        </a:cubicBezTo>
                        <a:cubicBezTo>
                          <a:pt x="4101232" y="5837"/>
                          <a:pt x="4037646" y="44706"/>
                          <a:pt x="3726637" y="18288"/>
                        </a:cubicBezTo>
                        <a:cubicBezTo>
                          <a:pt x="3415628" y="-8130"/>
                          <a:pt x="3321756" y="45507"/>
                          <a:pt x="3075127" y="18288"/>
                        </a:cubicBezTo>
                        <a:cubicBezTo>
                          <a:pt x="2828498" y="-8931"/>
                          <a:pt x="2684733" y="14853"/>
                          <a:pt x="2501798" y="18288"/>
                        </a:cubicBezTo>
                        <a:cubicBezTo>
                          <a:pt x="2318863" y="21723"/>
                          <a:pt x="2121844" y="-13013"/>
                          <a:pt x="1772107" y="18288"/>
                        </a:cubicBezTo>
                        <a:cubicBezTo>
                          <a:pt x="1422370" y="49589"/>
                          <a:pt x="1431548" y="31666"/>
                          <a:pt x="1120597" y="18288"/>
                        </a:cubicBezTo>
                        <a:cubicBezTo>
                          <a:pt x="809646" y="4911"/>
                          <a:pt x="246393" y="56240"/>
                          <a:pt x="0" y="18288"/>
                        </a:cubicBezTo>
                        <a:cubicBezTo>
                          <a:pt x="129" y="13298"/>
                          <a:pt x="-675" y="6857"/>
                          <a:pt x="0" y="0"/>
                        </a:cubicBezTo>
                        <a:close/>
                      </a:path>
                      <a:path w="7818120" h="18288" stroke="0" extrusionOk="0">
                        <a:moveTo>
                          <a:pt x="0" y="0"/>
                        </a:moveTo>
                        <a:cubicBezTo>
                          <a:pt x="177487" y="-4302"/>
                          <a:pt x="287499" y="4997"/>
                          <a:pt x="573329" y="0"/>
                        </a:cubicBezTo>
                        <a:cubicBezTo>
                          <a:pt x="859159" y="-4997"/>
                          <a:pt x="821965" y="-336"/>
                          <a:pt x="990295" y="0"/>
                        </a:cubicBezTo>
                        <a:cubicBezTo>
                          <a:pt x="1158625" y="336"/>
                          <a:pt x="1587918" y="-4681"/>
                          <a:pt x="1798168" y="0"/>
                        </a:cubicBezTo>
                        <a:cubicBezTo>
                          <a:pt x="2008418" y="4681"/>
                          <a:pt x="2088841" y="-2754"/>
                          <a:pt x="2371496" y="0"/>
                        </a:cubicBezTo>
                        <a:cubicBezTo>
                          <a:pt x="2654151" y="2754"/>
                          <a:pt x="2701462" y="-24976"/>
                          <a:pt x="2944825" y="0"/>
                        </a:cubicBezTo>
                        <a:cubicBezTo>
                          <a:pt x="3188188" y="24976"/>
                          <a:pt x="3511636" y="25407"/>
                          <a:pt x="3752698" y="0"/>
                        </a:cubicBezTo>
                        <a:cubicBezTo>
                          <a:pt x="3993760" y="-25407"/>
                          <a:pt x="4107153" y="6432"/>
                          <a:pt x="4247845" y="0"/>
                        </a:cubicBezTo>
                        <a:cubicBezTo>
                          <a:pt x="4388537" y="-6432"/>
                          <a:pt x="4835598" y="-5108"/>
                          <a:pt x="5055718" y="0"/>
                        </a:cubicBezTo>
                        <a:cubicBezTo>
                          <a:pt x="5275838" y="5108"/>
                          <a:pt x="5461006" y="-24536"/>
                          <a:pt x="5863590" y="0"/>
                        </a:cubicBezTo>
                        <a:cubicBezTo>
                          <a:pt x="6266174" y="24536"/>
                          <a:pt x="6355549" y="-19657"/>
                          <a:pt x="6515100" y="0"/>
                        </a:cubicBezTo>
                        <a:cubicBezTo>
                          <a:pt x="6674651" y="19657"/>
                          <a:pt x="7275423" y="-57462"/>
                          <a:pt x="7818120" y="0"/>
                        </a:cubicBezTo>
                        <a:cubicBezTo>
                          <a:pt x="7818132" y="8833"/>
                          <a:pt x="7818660" y="9830"/>
                          <a:pt x="7818120" y="18288"/>
                        </a:cubicBezTo>
                        <a:cubicBezTo>
                          <a:pt x="7610240" y="4606"/>
                          <a:pt x="7521789" y="7721"/>
                          <a:pt x="7401154" y="18288"/>
                        </a:cubicBezTo>
                        <a:cubicBezTo>
                          <a:pt x="7280519" y="28855"/>
                          <a:pt x="6930719" y="4225"/>
                          <a:pt x="6593281" y="18288"/>
                        </a:cubicBezTo>
                        <a:cubicBezTo>
                          <a:pt x="6255843" y="32351"/>
                          <a:pt x="6286682" y="1162"/>
                          <a:pt x="6098134" y="18288"/>
                        </a:cubicBezTo>
                        <a:cubicBezTo>
                          <a:pt x="5909586" y="35414"/>
                          <a:pt x="5602789" y="48596"/>
                          <a:pt x="5446624" y="18288"/>
                        </a:cubicBezTo>
                        <a:cubicBezTo>
                          <a:pt x="5290459" y="-12020"/>
                          <a:pt x="4917039" y="21960"/>
                          <a:pt x="4638751" y="18288"/>
                        </a:cubicBezTo>
                        <a:cubicBezTo>
                          <a:pt x="4360463" y="14616"/>
                          <a:pt x="4304690" y="5450"/>
                          <a:pt x="3987241" y="18288"/>
                        </a:cubicBezTo>
                        <a:cubicBezTo>
                          <a:pt x="3669792" y="31127"/>
                          <a:pt x="3758742" y="32551"/>
                          <a:pt x="3570275" y="18288"/>
                        </a:cubicBezTo>
                        <a:cubicBezTo>
                          <a:pt x="3381808" y="4025"/>
                          <a:pt x="3267153" y="36200"/>
                          <a:pt x="3075127" y="18288"/>
                        </a:cubicBezTo>
                        <a:cubicBezTo>
                          <a:pt x="2883101" y="376"/>
                          <a:pt x="2665825" y="10973"/>
                          <a:pt x="2267255" y="18288"/>
                        </a:cubicBezTo>
                        <a:cubicBezTo>
                          <a:pt x="1868685" y="25603"/>
                          <a:pt x="1884698" y="28410"/>
                          <a:pt x="1615745" y="18288"/>
                        </a:cubicBezTo>
                        <a:cubicBezTo>
                          <a:pt x="1346792" y="8167"/>
                          <a:pt x="1320952" y="10430"/>
                          <a:pt x="1120597" y="18288"/>
                        </a:cubicBezTo>
                        <a:cubicBezTo>
                          <a:pt x="920242" y="26146"/>
                          <a:pt x="556507" y="50790"/>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49532CC-F207-A0A8-A3C4-58C2F4259A0C}"/>
              </a:ext>
            </a:extLst>
          </p:cNvPr>
          <p:cNvGraphicFramePr>
            <a:graphicFrameLocks noGrp="1"/>
          </p:cNvGraphicFramePr>
          <p:nvPr>
            <p:ph idx="1"/>
            <p:extLst>
              <p:ext uri="{D42A27DB-BD31-4B8C-83A1-F6EECF244321}">
                <p14:modId xmlns:p14="http://schemas.microsoft.com/office/powerpoint/2010/main" val="334269385"/>
              </p:ext>
            </p:extLst>
          </p:nvPr>
        </p:nvGraphicFramePr>
        <p:xfrm>
          <a:off x="628650" y="2228087"/>
          <a:ext cx="7886700" cy="3948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9569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700"/>
              <a:t>STROKE RECEIVING CENTERS</a:t>
            </a:r>
          </a:p>
        </p:txBody>
      </p:sp>
      <p:sp>
        <p:nvSpPr>
          <p:cNvPr id="19"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650" y="1865313"/>
            <a:ext cx="7818120" cy="18288"/>
          </a:xfrm>
          <a:custGeom>
            <a:avLst/>
            <a:gdLst>
              <a:gd name="connsiteX0" fmla="*/ 0 w 7818120"/>
              <a:gd name="connsiteY0" fmla="*/ 0 h 18288"/>
              <a:gd name="connsiteX1" fmla="*/ 416966 w 7818120"/>
              <a:gd name="connsiteY1" fmla="*/ 0 h 18288"/>
              <a:gd name="connsiteX2" fmla="*/ 1146658 w 7818120"/>
              <a:gd name="connsiteY2" fmla="*/ 0 h 18288"/>
              <a:gd name="connsiteX3" fmla="*/ 1563624 w 7818120"/>
              <a:gd name="connsiteY3" fmla="*/ 0 h 18288"/>
              <a:gd name="connsiteX4" fmla="*/ 2136953 w 7818120"/>
              <a:gd name="connsiteY4" fmla="*/ 0 h 18288"/>
              <a:gd name="connsiteX5" fmla="*/ 2944825 w 7818120"/>
              <a:gd name="connsiteY5" fmla="*/ 0 h 18288"/>
              <a:gd name="connsiteX6" fmla="*/ 3596335 w 7818120"/>
              <a:gd name="connsiteY6" fmla="*/ 0 h 18288"/>
              <a:gd name="connsiteX7" fmla="*/ 4326026 w 7818120"/>
              <a:gd name="connsiteY7" fmla="*/ 0 h 18288"/>
              <a:gd name="connsiteX8" fmla="*/ 4899355 w 7818120"/>
              <a:gd name="connsiteY8" fmla="*/ 0 h 18288"/>
              <a:gd name="connsiteX9" fmla="*/ 5550865 w 7818120"/>
              <a:gd name="connsiteY9" fmla="*/ 0 h 18288"/>
              <a:gd name="connsiteX10" fmla="*/ 6358738 w 7818120"/>
              <a:gd name="connsiteY10" fmla="*/ 0 h 18288"/>
              <a:gd name="connsiteX11" fmla="*/ 6853885 w 7818120"/>
              <a:gd name="connsiteY11" fmla="*/ 0 h 18288"/>
              <a:gd name="connsiteX12" fmla="*/ 7818120 w 7818120"/>
              <a:gd name="connsiteY12" fmla="*/ 0 h 18288"/>
              <a:gd name="connsiteX13" fmla="*/ 7818120 w 7818120"/>
              <a:gd name="connsiteY13" fmla="*/ 18288 h 18288"/>
              <a:gd name="connsiteX14" fmla="*/ 7244791 w 7818120"/>
              <a:gd name="connsiteY14" fmla="*/ 18288 h 18288"/>
              <a:gd name="connsiteX15" fmla="*/ 6827825 w 7818120"/>
              <a:gd name="connsiteY15" fmla="*/ 18288 h 18288"/>
              <a:gd name="connsiteX16" fmla="*/ 6176315 w 7818120"/>
              <a:gd name="connsiteY16" fmla="*/ 18288 h 18288"/>
              <a:gd name="connsiteX17" fmla="*/ 5681167 w 7818120"/>
              <a:gd name="connsiteY17" fmla="*/ 18288 h 18288"/>
              <a:gd name="connsiteX18" fmla="*/ 5029657 w 7818120"/>
              <a:gd name="connsiteY18" fmla="*/ 18288 h 18288"/>
              <a:gd name="connsiteX19" fmla="*/ 4378147 w 7818120"/>
              <a:gd name="connsiteY19" fmla="*/ 18288 h 18288"/>
              <a:gd name="connsiteX20" fmla="*/ 3726637 w 7818120"/>
              <a:gd name="connsiteY20" fmla="*/ 18288 h 18288"/>
              <a:gd name="connsiteX21" fmla="*/ 3075127 w 7818120"/>
              <a:gd name="connsiteY21" fmla="*/ 18288 h 18288"/>
              <a:gd name="connsiteX22" fmla="*/ 2501798 w 7818120"/>
              <a:gd name="connsiteY22" fmla="*/ 18288 h 18288"/>
              <a:gd name="connsiteX23" fmla="*/ 1772107 w 7818120"/>
              <a:gd name="connsiteY23" fmla="*/ 18288 h 18288"/>
              <a:gd name="connsiteX24" fmla="*/ 1120597 w 7818120"/>
              <a:gd name="connsiteY24" fmla="*/ 18288 h 18288"/>
              <a:gd name="connsiteX25" fmla="*/ 0 w 7818120"/>
              <a:gd name="connsiteY25" fmla="*/ 18288 h 18288"/>
              <a:gd name="connsiteX26" fmla="*/ 0 w 7818120"/>
              <a:gd name="connsiteY26" fmla="*/ 0 h 18288"/>
              <a:gd name="connsiteX0" fmla="*/ 0 w 7818120"/>
              <a:gd name="connsiteY0" fmla="*/ 0 h 18288"/>
              <a:gd name="connsiteX1" fmla="*/ 573329 w 7818120"/>
              <a:gd name="connsiteY1" fmla="*/ 0 h 18288"/>
              <a:gd name="connsiteX2" fmla="*/ 990295 w 7818120"/>
              <a:gd name="connsiteY2" fmla="*/ 0 h 18288"/>
              <a:gd name="connsiteX3" fmla="*/ 1394232 w 7818120"/>
              <a:gd name="connsiteY3" fmla="*/ 0 h 18288"/>
              <a:gd name="connsiteX4" fmla="*/ 1798168 w 7818120"/>
              <a:gd name="connsiteY4" fmla="*/ 0 h 18288"/>
              <a:gd name="connsiteX5" fmla="*/ 2371496 w 7818120"/>
              <a:gd name="connsiteY5" fmla="*/ 0 h 18288"/>
              <a:gd name="connsiteX6" fmla="*/ 2944825 w 7818120"/>
              <a:gd name="connsiteY6" fmla="*/ 0 h 18288"/>
              <a:gd name="connsiteX7" fmla="*/ 3752698 w 7818120"/>
              <a:gd name="connsiteY7" fmla="*/ 0 h 18288"/>
              <a:gd name="connsiteX8" fmla="*/ 4247845 w 7818120"/>
              <a:gd name="connsiteY8" fmla="*/ 0 h 18288"/>
              <a:gd name="connsiteX9" fmla="*/ 5055718 w 7818120"/>
              <a:gd name="connsiteY9" fmla="*/ 0 h 18288"/>
              <a:gd name="connsiteX10" fmla="*/ 5863590 w 7818120"/>
              <a:gd name="connsiteY10" fmla="*/ 0 h 18288"/>
              <a:gd name="connsiteX11" fmla="*/ 6515100 w 7818120"/>
              <a:gd name="connsiteY11" fmla="*/ 0 h 18288"/>
              <a:gd name="connsiteX12" fmla="*/ 7818120 w 7818120"/>
              <a:gd name="connsiteY12" fmla="*/ 0 h 18288"/>
              <a:gd name="connsiteX13" fmla="*/ 7818120 w 7818120"/>
              <a:gd name="connsiteY13" fmla="*/ 18288 h 18288"/>
              <a:gd name="connsiteX14" fmla="*/ 7401154 w 7818120"/>
              <a:gd name="connsiteY14" fmla="*/ 18288 h 18288"/>
              <a:gd name="connsiteX15" fmla="*/ 6593281 w 7818120"/>
              <a:gd name="connsiteY15" fmla="*/ 18288 h 18288"/>
              <a:gd name="connsiteX16" fmla="*/ 6098134 w 7818120"/>
              <a:gd name="connsiteY16" fmla="*/ 18288 h 18288"/>
              <a:gd name="connsiteX17" fmla="*/ 5446624 w 7818120"/>
              <a:gd name="connsiteY17" fmla="*/ 18288 h 18288"/>
              <a:gd name="connsiteX18" fmla="*/ 4638751 w 7818120"/>
              <a:gd name="connsiteY18" fmla="*/ 18288 h 18288"/>
              <a:gd name="connsiteX19" fmla="*/ 3987241 w 7818120"/>
              <a:gd name="connsiteY19" fmla="*/ 18288 h 18288"/>
              <a:gd name="connsiteX20" fmla="*/ 3570275 w 7818120"/>
              <a:gd name="connsiteY20" fmla="*/ 18288 h 18288"/>
              <a:gd name="connsiteX21" fmla="*/ 3075127 w 7818120"/>
              <a:gd name="connsiteY21" fmla="*/ 18288 h 18288"/>
              <a:gd name="connsiteX22" fmla="*/ 2267255 w 7818120"/>
              <a:gd name="connsiteY22" fmla="*/ 18288 h 18288"/>
              <a:gd name="connsiteX23" fmla="*/ 1615745 w 7818120"/>
              <a:gd name="connsiteY23" fmla="*/ 18288 h 18288"/>
              <a:gd name="connsiteX24" fmla="*/ 1120597 w 7818120"/>
              <a:gd name="connsiteY24" fmla="*/ 18288 h 18288"/>
              <a:gd name="connsiteX25" fmla="*/ 0 w 7818120"/>
              <a:gd name="connsiteY25" fmla="*/ 18288 h 18288"/>
              <a:gd name="connsiteX26" fmla="*/ 0 w 7818120"/>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18120" h="18288" fill="none" extrusionOk="0">
                <a:moveTo>
                  <a:pt x="0" y="0"/>
                </a:moveTo>
                <a:cubicBezTo>
                  <a:pt x="101002" y="-20048"/>
                  <a:pt x="215808" y="13837"/>
                  <a:pt x="416966" y="0"/>
                </a:cubicBezTo>
                <a:cubicBezTo>
                  <a:pt x="573264" y="9422"/>
                  <a:pt x="897859" y="4188"/>
                  <a:pt x="1146658" y="0"/>
                </a:cubicBezTo>
                <a:cubicBezTo>
                  <a:pt x="1409722" y="12227"/>
                  <a:pt x="1377475" y="-3286"/>
                  <a:pt x="1563624" y="0"/>
                </a:cubicBezTo>
                <a:cubicBezTo>
                  <a:pt x="1758084" y="11330"/>
                  <a:pt x="1967746" y="-7403"/>
                  <a:pt x="2136953" y="0"/>
                </a:cubicBezTo>
                <a:cubicBezTo>
                  <a:pt x="2354826" y="-5751"/>
                  <a:pt x="2687014" y="20029"/>
                  <a:pt x="2944825" y="0"/>
                </a:cubicBezTo>
                <a:cubicBezTo>
                  <a:pt x="3238848" y="15226"/>
                  <a:pt x="3415761" y="33925"/>
                  <a:pt x="3596335" y="0"/>
                </a:cubicBezTo>
                <a:cubicBezTo>
                  <a:pt x="3815108" y="13362"/>
                  <a:pt x="3972448" y="-68797"/>
                  <a:pt x="4326026" y="0"/>
                </a:cubicBezTo>
                <a:cubicBezTo>
                  <a:pt x="4638028" y="39995"/>
                  <a:pt x="4794473" y="211"/>
                  <a:pt x="4899355" y="0"/>
                </a:cubicBezTo>
                <a:cubicBezTo>
                  <a:pt x="5037170" y="-13296"/>
                  <a:pt x="5289722" y="-48609"/>
                  <a:pt x="5550865" y="0"/>
                </a:cubicBezTo>
                <a:cubicBezTo>
                  <a:pt x="5740088" y="19163"/>
                  <a:pt x="6143605" y="-29909"/>
                  <a:pt x="6358738" y="0"/>
                </a:cubicBezTo>
                <a:cubicBezTo>
                  <a:pt x="6556443" y="18955"/>
                  <a:pt x="6741581" y="-22634"/>
                  <a:pt x="6853885" y="0"/>
                </a:cubicBezTo>
                <a:cubicBezTo>
                  <a:pt x="6996029" y="20497"/>
                  <a:pt x="7453286" y="6658"/>
                  <a:pt x="7818120" y="0"/>
                </a:cubicBezTo>
                <a:cubicBezTo>
                  <a:pt x="7817552" y="7862"/>
                  <a:pt x="7817901" y="13269"/>
                  <a:pt x="7818120" y="18288"/>
                </a:cubicBezTo>
                <a:cubicBezTo>
                  <a:pt x="7701883" y="-33961"/>
                  <a:pt x="7395843" y="8437"/>
                  <a:pt x="7244791" y="18288"/>
                </a:cubicBezTo>
                <a:cubicBezTo>
                  <a:pt x="7088282" y="14407"/>
                  <a:pt x="6958165" y="20902"/>
                  <a:pt x="6827825" y="18288"/>
                </a:cubicBezTo>
                <a:cubicBezTo>
                  <a:pt x="6715653" y="-2805"/>
                  <a:pt x="6356779" y="33124"/>
                  <a:pt x="6176315" y="18288"/>
                </a:cubicBezTo>
                <a:cubicBezTo>
                  <a:pt x="6015867" y="-5301"/>
                  <a:pt x="5852369" y="-275"/>
                  <a:pt x="5681167" y="18288"/>
                </a:cubicBezTo>
                <a:cubicBezTo>
                  <a:pt x="5508002" y="48742"/>
                  <a:pt x="5304989" y="-7247"/>
                  <a:pt x="5029657" y="18288"/>
                </a:cubicBezTo>
                <a:cubicBezTo>
                  <a:pt x="4760375" y="46790"/>
                  <a:pt x="4637400" y="35678"/>
                  <a:pt x="4378147" y="18288"/>
                </a:cubicBezTo>
                <a:cubicBezTo>
                  <a:pt x="4094943" y="8043"/>
                  <a:pt x="4037303" y="27568"/>
                  <a:pt x="3726637" y="18288"/>
                </a:cubicBezTo>
                <a:cubicBezTo>
                  <a:pt x="3400340" y="-2459"/>
                  <a:pt x="3320728" y="61058"/>
                  <a:pt x="3075127" y="18288"/>
                </a:cubicBezTo>
                <a:cubicBezTo>
                  <a:pt x="2809301" y="-25757"/>
                  <a:pt x="2702630" y="16477"/>
                  <a:pt x="2501798" y="18288"/>
                </a:cubicBezTo>
                <a:cubicBezTo>
                  <a:pt x="2308686" y="20751"/>
                  <a:pt x="2079466" y="5550"/>
                  <a:pt x="1772107" y="18288"/>
                </a:cubicBezTo>
                <a:cubicBezTo>
                  <a:pt x="1420202" y="47064"/>
                  <a:pt x="1431765" y="28913"/>
                  <a:pt x="1120597" y="18288"/>
                </a:cubicBezTo>
                <a:cubicBezTo>
                  <a:pt x="791266" y="31607"/>
                  <a:pt x="235945" y="82322"/>
                  <a:pt x="0" y="18288"/>
                </a:cubicBezTo>
                <a:cubicBezTo>
                  <a:pt x="-589" y="13471"/>
                  <a:pt x="-474" y="7409"/>
                  <a:pt x="0" y="0"/>
                </a:cubicBezTo>
                <a:close/>
              </a:path>
              <a:path w="7818120" h="18288" stroke="0" extrusionOk="0">
                <a:moveTo>
                  <a:pt x="0" y="0"/>
                </a:moveTo>
                <a:cubicBezTo>
                  <a:pt x="161767" y="-7030"/>
                  <a:pt x="286873" y="-11228"/>
                  <a:pt x="573329" y="0"/>
                </a:cubicBezTo>
                <a:cubicBezTo>
                  <a:pt x="860952" y="-8429"/>
                  <a:pt x="823968" y="-2420"/>
                  <a:pt x="990295" y="0"/>
                </a:cubicBezTo>
                <a:cubicBezTo>
                  <a:pt x="1144921" y="-13846"/>
                  <a:pt x="1288801" y="10931"/>
                  <a:pt x="1394232" y="0"/>
                </a:cubicBezTo>
                <a:cubicBezTo>
                  <a:pt x="1499663" y="-10931"/>
                  <a:pt x="1677634" y="10318"/>
                  <a:pt x="1798168" y="0"/>
                </a:cubicBezTo>
                <a:cubicBezTo>
                  <a:pt x="2021167" y="5465"/>
                  <a:pt x="2087775" y="-15972"/>
                  <a:pt x="2371496" y="0"/>
                </a:cubicBezTo>
                <a:cubicBezTo>
                  <a:pt x="2646084" y="3640"/>
                  <a:pt x="2709294" y="-15431"/>
                  <a:pt x="2944825" y="0"/>
                </a:cubicBezTo>
                <a:cubicBezTo>
                  <a:pt x="3182104" y="39801"/>
                  <a:pt x="3563508" y="7189"/>
                  <a:pt x="3752698" y="0"/>
                </a:cubicBezTo>
                <a:cubicBezTo>
                  <a:pt x="4004713" y="-51688"/>
                  <a:pt x="4111759" y="8465"/>
                  <a:pt x="4247845" y="0"/>
                </a:cubicBezTo>
                <a:cubicBezTo>
                  <a:pt x="4409051" y="-38636"/>
                  <a:pt x="4840912" y="-6880"/>
                  <a:pt x="5055718" y="0"/>
                </a:cubicBezTo>
                <a:cubicBezTo>
                  <a:pt x="5318987" y="12828"/>
                  <a:pt x="5464207" y="16349"/>
                  <a:pt x="5863590" y="0"/>
                </a:cubicBezTo>
                <a:cubicBezTo>
                  <a:pt x="6258188" y="21536"/>
                  <a:pt x="6373895" y="-20866"/>
                  <a:pt x="6515100" y="0"/>
                </a:cubicBezTo>
                <a:cubicBezTo>
                  <a:pt x="6673199" y="-42487"/>
                  <a:pt x="7368245" y="-124798"/>
                  <a:pt x="7818120" y="0"/>
                </a:cubicBezTo>
                <a:cubicBezTo>
                  <a:pt x="7818163" y="8895"/>
                  <a:pt x="7818750" y="9828"/>
                  <a:pt x="7818120" y="18288"/>
                </a:cubicBezTo>
                <a:cubicBezTo>
                  <a:pt x="7615777" y="-1071"/>
                  <a:pt x="7527543" y="-5750"/>
                  <a:pt x="7401154" y="18288"/>
                </a:cubicBezTo>
                <a:cubicBezTo>
                  <a:pt x="7322611" y="47896"/>
                  <a:pt x="6964426" y="-24966"/>
                  <a:pt x="6593281" y="18288"/>
                </a:cubicBezTo>
                <a:cubicBezTo>
                  <a:pt x="6260055" y="33833"/>
                  <a:pt x="6287545" y="-3963"/>
                  <a:pt x="6098134" y="18288"/>
                </a:cubicBezTo>
                <a:cubicBezTo>
                  <a:pt x="5900337" y="14995"/>
                  <a:pt x="5605990" y="72621"/>
                  <a:pt x="5446624" y="18288"/>
                </a:cubicBezTo>
                <a:cubicBezTo>
                  <a:pt x="5244167" y="-23104"/>
                  <a:pt x="4914971" y="-34358"/>
                  <a:pt x="4638751" y="18288"/>
                </a:cubicBezTo>
                <a:cubicBezTo>
                  <a:pt x="4353273" y="8380"/>
                  <a:pt x="4297533" y="13876"/>
                  <a:pt x="3987241" y="18288"/>
                </a:cubicBezTo>
                <a:cubicBezTo>
                  <a:pt x="3687723" y="41876"/>
                  <a:pt x="3776181" y="30039"/>
                  <a:pt x="3570275" y="18288"/>
                </a:cubicBezTo>
                <a:cubicBezTo>
                  <a:pt x="3396160" y="10249"/>
                  <a:pt x="3285909" y="48310"/>
                  <a:pt x="3075127" y="18288"/>
                </a:cubicBezTo>
                <a:cubicBezTo>
                  <a:pt x="2869474" y="41512"/>
                  <a:pt x="2676329" y="4972"/>
                  <a:pt x="2267255" y="18288"/>
                </a:cubicBezTo>
                <a:cubicBezTo>
                  <a:pt x="1866401" y="24532"/>
                  <a:pt x="1882987" y="25696"/>
                  <a:pt x="1615745" y="18288"/>
                </a:cubicBezTo>
                <a:cubicBezTo>
                  <a:pt x="1346085" y="13379"/>
                  <a:pt x="1323312" y="12392"/>
                  <a:pt x="1120597" y="18288"/>
                </a:cubicBezTo>
                <a:cubicBezTo>
                  <a:pt x="940237" y="-60975"/>
                  <a:pt x="569386" y="27591"/>
                  <a:pt x="0" y="18288"/>
                </a:cubicBezTo>
                <a:cubicBezTo>
                  <a:pt x="1751" y="14440"/>
                  <a:pt x="-1272" y="7740"/>
                  <a:pt x="0" y="0"/>
                </a:cubicBezTo>
                <a:close/>
              </a:path>
              <a:path w="7818120" h="18288" fill="none" stroke="0" extrusionOk="0">
                <a:moveTo>
                  <a:pt x="0" y="0"/>
                </a:moveTo>
                <a:cubicBezTo>
                  <a:pt x="102311" y="-24031"/>
                  <a:pt x="206428" y="20084"/>
                  <a:pt x="416966" y="0"/>
                </a:cubicBezTo>
                <a:cubicBezTo>
                  <a:pt x="662339" y="-9883"/>
                  <a:pt x="833564" y="-11910"/>
                  <a:pt x="1146658" y="0"/>
                </a:cubicBezTo>
                <a:cubicBezTo>
                  <a:pt x="1398993" y="16754"/>
                  <a:pt x="1378239" y="-4997"/>
                  <a:pt x="1563624" y="0"/>
                </a:cubicBezTo>
                <a:cubicBezTo>
                  <a:pt x="1738265" y="3015"/>
                  <a:pt x="2006667" y="23864"/>
                  <a:pt x="2136953" y="0"/>
                </a:cubicBezTo>
                <a:cubicBezTo>
                  <a:pt x="2338524" y="-3063"/>
                  <a:pt x="2693378" y="-15904"/>
                  <a:pt x="2944825" y="0"/>
                </a:cubicBezTo>
                <a:cubicBezTo>
                  <a:pt x="3201439" y="-13695"/>
                  <a:pt x="3379198" y="46243"/>
                  <a:pt x="3596335" y="0"/>
                </a:cubicBezTo>
                <a:cubicBezTo>
                  <a:pt x="3778868" y="-61549"/>
                  <a:pt x="3979469" y="3461"/>
                  <a:pt x="4326026" y="0"/>
                </a:cubicBezTo>
                <a:cubicBezTo>
                  <a:pt x="4670641" y="40397"/>
                  <a:pt x="4801160" y="2093"/>
                  <a:pt x="4899355" y="0"/>
                </a:cubicBezTo>
                <a:cubicBezTo>
                  <a:pt x="4972821" y="-4221"/>
                  <a:pt x="5326959" y="8892"/>
                  <a:pt x="5550865" y="0"/>
                </a:cubicBezTo>
                <a:cubicBezTo>
                  <a:pt x="5793178" y="12267"/>
                  <a:pt x="6146346" y="-4531"/>
                  <a:pt x="6358738" y="0"/>
                </a:cubicBezTo>
                <a:cubicBezTo>
                  <a:pt x="6580825" y="49349"/>
                  <a:pt x="6739467" y="13524"/>
                  <a:pt x="6853885" y="0"/>
                </a:cubicBezTo>
                <a:cubicBezTo>
                  <a:pt x="7057243" y="-60557"/>
                  <a:pt x="7415107" y="-58698"/>
                  <a:pt x="7818120" y="0"/>
                </a:cubicBezTo>
                <a:cubicBezTo>
                  <a:pt x="7817705" y="7748"/>
                  <a:pt x="7817189" y="13015"/>
                  <a:pt x="7818120" y="18288"/>
                </a:cubicBezTo>
                <a:cubicBezTo>
                  <a:pt x="7693944" y="-3615"/>
                  <a:pt x="7376376" y="-6677"/>
                  <a:pt x="7244791" y="18288"/>
                </a:cubicBezTo>
                <a:cubicBezTo>
                  <a:pt x="7100086" y="-5717"/>
                  <a:pt x="6942350" y="35421"/>
                  <a:pt x="6827825" y="18288"/>
                </a:cubicBezTo>
                <a:cubicBezTo>
                  <a:pt x="6691364" y="27873"/>
                  <a:pt x="6342432" y="37332"/>
                  <a:pt x="6176315" y="18288"/>
                </a:cubicBezTo>
                <a:cubicBezTo>
                  <a:pt x="6012850" y="28657"/>
                  <a:pt x="5862979" y="-980"/>
                  <a:pt x="5681167" y="18288"/>
                </a:cubicBezTo>
                <a:cubicBezTo>
                  <a:pt x="5485624" y="71662"/>
                  <a:pt x="5295851" y="1288"/>
                  <a:pt x="5029657" y="18288"/>
                </a:cubicBezTo>
                <a:cubicBezTo>
                  <a:pt x="4753680" y="49046"/>
                  <a:pt x="4640335" y="38506"/>
                  <a:pt x="4378147" y="18288"/>
                </a:cubicBezTo>
                <a:cubicBezTo>
                  <a:pt x="4103046" y="-4537"/>
                  <a:pt x="4022480" y="43848"/>
                  <a:pt x="3726637" y="18288"/>
                </a:cubicBezTo>
                <a:cubicBezTo>
                  <a:pt x="3429109" y="3476"/>
                  <a:pt x="3316488" y="61415"/>
                  <a:pt x="3075127" y="18288"/>
                </a:cubicBezTo>
                <a:cubicBezTo>
                  <a:pt x="2821014" y="6093"/>
                  <a:pt x="2665050" y="-11263"/>
                  <a:pt x="2501798" y="18288"/>
                </a:cubicBezTo>
                <a:cubicBezTo>
                  <a:pt x="2343345" y="29394"/>
                  <a:pt x="2120041" y="-50427"/>
                  <a:pt x="1772107" y="18288"/>
                </a:cubicBezTo>
                <a:cubicBezTo>
                  <a:pt x="1424078" y="50665"/>
                  <a:pt x="1427418" y="32572"/>
                  <a:pt x="1120597" y="18288"/>
                </a:cubicBezTo>
                <a:cubicBezTo>
                  <a:pt x="796486" y="45938"/>
                  <a:pt x="243712" y="47798"/>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7818120"/>
                      <a:gd name="connsiteY0" fmla="*/ 0 h 18288"/>
                      <a:gd name="connsiteX1" fmla="*/ 416966 w 7818120"/>
                      <a:gd name="connsiteY1" fmla="*/ 0 h 18288"/>
                      <a:gd name="connsiteX2" fmla="*/ 1146658 w 7818120"/>
                      <a:gd name="connsiteY2" fmla="*/ 0 h 18288"/>
                      <a:gd name="connsiteX3" fmla="*/ 1563624 w 7818120"/>
                      <a:gd name="connsiteY3" fmla="*/ 0 h 18288"/>
                      <a:gd name="connsiteX4" fmla="*/ 2136953 w 7818120"/>
                      <a:gd name="connsiteY4" fmla="*/ 0 h 18288"/>
                      <a:gd name="connsiteX5" fmla="*/ 2944825 w 7818120"/>
                      <a:gd name="connsiteY5" fmla="*/ 0 h 18288"/>
                      <a:gd name="connsiteX6" fmla="*/ 3596335 w 7818120"/>
                      <a:gd name="connsiteY6" fmla="*/ 0 h 18288"/>
                      <a:gd name="connsiteX7" fmla="*/ 4326026 w 7818120"/>
                      <a:gd name="connsiteY7" fmla="*/ 0 h 18288"/>
                      <a:gd name="connsiteX8" fmla="*/ 4899355 w 7818120"/>
                      <a:gd name="connsiteY8" fmla="*/ 0 h 18288"/>
                      <a:gd name="connsiteX9" fmla="*/ 5550865 w 7818120"/>
                      <a:gd name="connsiteY9" fmla="*/ 0 h 18288"/>
                      <a:gd name="connsiteX10" fmla="*/ 6358738 w 7818120"/>
                      <a:gd name="connsiteY10" fmla="*/ 0 h 18288"/>
                      <a:gd name="connsiteX11" fmla="*/ 6853885 w 7818120"/>
                      <a:gd name="connsiteY11" fmla="*/ 0 h 18288"/>
                      <a:gd name="connsiteX12" fmla="*/ 7818120 w 7818120"/>
                      <a:gd name="connsiteY12" fmla="*/ 0 h 18288"/>
                      <a:gd name="connsiteX13" fmla="*/ 7818120 w 7818120"/>
                      <a:gd name="connsiteY13" fmla="*/ 18288 h 18288"/>
                      <a:gd name="connsiteX14" fmla="*/ 7244791 w 7818120"/>
                      <a:gd name="connsiteY14" fmla="*/ 18288 h 18288"/>
                      <a:gd name="connsiteX15" fmla="*/ 6827825 w 7818120"/>
                      <a:gd name="connsiteY15" fmla="*/ 18288 h 18288"/>
                      <a:gd name="connsiteX16" fmla="*/ 6176315 w 7818120"/>
                      <a:gd name="connsiteY16" fmla="*/ 18288 h 18288"/>
                      <a:gd name="connsiteX17" fmla="*/ 5681167 w 7818120"/>
                      <a:gd name="connsiteY17" fmla="*/ 18288 h 18288"/>
                      <a:gd name="connsiteX18" fmla="*/ 5029657 w 7818120"/>
                      <a:gd name="connsiteY18" fmla="*/ 18288 h 18288"/>
                      <a:gd name="connsiteX19" fmla="*/ 4378147 w 7818120"/>
                      <a:gd name="connsiteY19" fmla="*/ 18288 h 18288"/>
                      <a:gd name="connsiteX20" fmla="*/ 3726637 w 7818120"/>
                      <a:gd name="connsiteY20" fmla="*/ 18288 h 18288"/>
                      <a:gd name="connsiteX21" fmla="*/ 3075127 w 7818120"/>
                      <a:gd name="connsiteY21" fmla="*/ 18288 h 18288"/>
                      <a:gd name="connsiteX22" fmla="*/ 2501798 w 7818120"/>
                      <a:gd name="connsiteY22" fmla="*/ 18288 h 18288"/>
                      <a:gd name="connsiteX23" fmla="*/ 1772107 w 7818120"/>
                      <a:gd name="connsiteY23" fmla="*/ 18288 h 18288"/>
                      <a:gd name="connsiteX24" fmla="*/ 1120597 w 7818120"/>
                      <a:gd name="connsiteY24" fmla="*/ 18288 h 18288"/>
                      <a:gd name="connsiteX25" fmla="*/ 0 w 7818120"/>
                      <a:gd name="connsiteY25" fmla="*/ 18288 h 18288"/>
                      <a:gd name="connsiteX26" fmla="*/ 0 w 7818120"/>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18120" h="18288" fill="none" extrusionOk="0">
                        <a:moveTo>
                          <a:pt x="0" y="0"/>
                        </a:moveTo>
                        <a:cubicBezTo>
                          <a:pt x="121520" y="-12182"/>
                          <a:pt x="211324" y="18247"/>
                          <a:pt x="416966" y="0"/>
                        </a:cubicBezTo>
                        <a:cubicBezTo>
                          <a:pt x="622608" y="-18247"/>
                          <a:pt x="891241" y="-13744"/>
                          <a:pt x="1146658" y="0"/>
                        </a:cubicBezTo>
                        <a:cubicBezTo>
                          <a:pt x="1402075" y="13744"/>
                          <a:pt x="1378880" y="-8543"/>
                          <a:pt x="1563624" y="0"/>
                        </a:cubicBezTo>
                        <a:cubicBezTo>
                          <a:pt x="1748368" y="8543"/>
                          <a:pt x="1972300" y="7443"/>
                          <a:pt x="2136953" y="0"/>
                        </a:cubicBezTo>
                        <a:cubicBezTo>
                          <a:pt x="2301606" y="-7443"/>
                          <a:pt x="2679634" y="12382"/>
                          <a:pt x="2944825" y="0"/>
                        </a:cubicBezTo>
                        <a:cubicBezTo>
                          <a:pt x="3210016" y="-12382"/>
                          <a:pt x="3409232" y="17967"/>
                          <a:pt x="3596335" y="0"/>
                        </a:cubicBezTo>
                        <a:cubicBezTo>
                          <a:pt x="3783438" y="-17967"/>
                          <a:pt x="4002523" y="-28578"/>
                          <a:pt x="4326026" y="0"/>
                        </a:cubicBezTo>
                        <a:cubicBezTo>
                          <a:pt x="4649529" y="28578"/>
                          <a:pt x="4777384" y="-3624"/>
                          <a:pt x="4899355" y="0"/>
                        </a:cubicBezTo>
                        <a:cubicBezTo>
                          <a:pt x="5021326" y="3624"/>
                          <a:pt x="5317653" y="1281"/>
                          <a:pt x="5550865" y="0"/>
                        </a:cubicBezTo>
                        <a:cubicBezTo>
                          <a:pt x="5784077" y="-1281"/>
                          <a:pt x="6142956" y="-39637"/>
                          <a:pt x="6358738" y="0"/>
                        </a:cubicBezTo>
                        <a:cubicBezTo>
                          <a:pt x="6574520" y="39637"/>
                          <a:pt x="6724785" y="-4460"/>
                          <a:pt x="6853885" y="0"/>
                        </a:cubicBezTo>
                        <a:cubicBezTo>
                          <a:pt x="6982985" y="4460"/>
                          <a:pt x="7403044" y="-1955"/>
                          <a:pt x="7818120" y="0"/>
                        </a:cubicBezTo>
                        <a:cubicBezTo>
                          <a:pt x="7817988" y="7702"/>
                          <a:pt x="7817908" y="13511"/>
                          <a:pt x="7818120" y="18288"/>
                        </a:cubicBezTo>
                        <a:cubicBezTo>
                          <a:pt x="7698847" y="-3267"/>
                          <a:pt x="7390924" y="22979"/>
                          <a:pt x="7244791" y="18288"/>
                        </a:cubicBezTo>
                        <a:cubicBezTo>
                          <a:pt x="7098658" y="13597"/>
                          <a:pt x="6952735" y="29357"/>
                          <a:pt x="6827825" y="18288"/>
                        </a:cubicBezTo>
                        <a:cubicBezTo>
                          <a:pt x="6702915" y="7219"/>
                          <a:pt x="6338661" y="34530"/>
                          <a:pt x="6176315" y="18288"/>
                        </a:cubicBezTo>
                        <a:cubicBezTo>
                          <a:pt x="6013969" y="2047"/>
                          <a:pt x="5850602" y="6362"/>
                          <a:pt x="5681167" y="18288"/>
                        </a:cubicBezTo>
                        <a:cubicBezTo>
                          <a:pt x="5511732" y="30214"/>
                          <a:pt x="5312143" y="419"/>
                          <a:pt x="5029657" y="18288"/>
                        </a:cubicBezTo>
                        <a:cubicBezTo>
                          <a:pt x="4747171" y="36158"/>
                          <a:pt x="4655062" y="30740"/>
                          <a:pt x="4378147" y="18288"/>
                        </a:cubicBezTo>
                        <a:cubicBezTo>
                          <a:pt x="4101232" y="5837"/>
                          <a:pt x="4037646" y="44706"/>
                          <a:pt x="3726637" y="18288"/>
                        </a:cubicBezTo>
                        <a:cubicBezTo>
                          <a:pt x="3415628" y="-8130"/>
                          <a:pt x="3321756" y="45507"/>
                          <a:pt x="3075127" y="18288"/>
                        </a:cubicBezTo>
                        <a:cubicBezTo>
                          <a:pt x="2828498" y="-8931"/>
                          <a:pt x="2684733" y="14853"/>
                          <a:pt x="2501798" y="18288"/>
                        </a:cubicBezTo>
                        <a:cubicBezTo>
                          <a:pt x="2318863" y="21723"/>
                          <a:pt x="2121844" y="-13013"/>
                          <a:pt x="1772107" y="18288"/>
                        </a:cubicBezTo>
                        <a:cubicBezTo>
                          <a:pt x="1422370" y="49589"/>
                          <a:pt x="1431548" y="31666"/>
                          <a:pt x="1120597" y="18288"/>
                        </a:cubicBezTo>
                        <a:cubicBezTo>
                          <a:pt x="809646" y="4911"/>
                          <a:pt x="246393" y="56240"/>
                          <a:pt x="0" y="18288"/>
                        </a:cubicBezTo>
                        <a:cubicBezTo>
                          <a:pt x="129" y="13298"/>
                          <a:pt x="-675" y="6857"/>
                          <a:pt x="0" y="0"/>
                        </a:cubicBezTo>
                        <a:close/>
                      </a:path>
                      <a:path w="7818120" h="18288" stroke="0" extrusionOk="0">
                        <a:moveTo>
                          <a:pt x="0" y="0"/>
                        </a:moveTo>
                        <a:cubicBezTo>
                          <a:pt x="177487" y="-4302"/>
                          <a:pt x="287499" y="4997"/>
                          <a:pt x="573329" y="0"/>
                        </a:cubicBezTo>
                        <a:cubicBezTo>
                          <a:pt x="859159" y="-4997"/>
                          <a:pt x="821965" y="-336"/>
                          <a:pt x="990295" y="0"/>
                        </a:cubicBezTo>
                        <a:cubicBezTo>
                          <a:pt x="1158625" y="336"/>
                          <a:pt x="1587918" y="-4681"/>
                          <a:pt x="1798168" y="0"/>
                        </a:cubicBezTo>
                        <a:cubicBezTo>
                          <a:pt x="2008418" y="4681"/>
                          <a:pt x="2088841" y="-2754"/>
                          <a:pt x="2371496" y="0"/>
                        </a:cubicBezTo>
                        <a:cubicBezTo>
                          <a:pt x="2654151" y="2754"/>
                          <a:pt x="2701462" y="-24976"/>
                          <a:pt x="2944825" y="0"/>
                        </a:cubicBezTo>
                        <a:cubicBezTo>
                          <a:pt x="3188188" y="24976"/>
                          <a:pt x="3511636" y="25407"/>
                          <a:pt x="3752698" y="0"/>
                        </a:cubicBezTo>
                        <a:cubicBezTo>
                          <a:pt x="3993760" y="-25407"/>
                          <a:pt x="4107153" y="6432"/>
                          <a:pt x="4247845" y="0"/>
                        </a:cubicBezTo>
                        <a:cubicBezTo>
                          <a:pt x="4388537" y="-6432"/>
                          <a:pt x="4835598" y="-5108"/>
                          <a:pt x="5055718" y="0"/>
                        </a:cubicBezTo>
                        <a:cubicBezTo>
                          <a:pt x="5275838" y="5108"/>
                          <a:pt x="5461006" y="-24536"/>
                          <a:pt x="5863590" y="0"/>
                        </a:cubicBezTo>
                        <a:cubicBezTo>
                          <a:pt x="6266174" y="24536"/>
                          <a:pt x="6355549" y="-19657"/>
                          <a:pt x="6515100" y="0"/>
                        </a:cubicBezTo>
                        <a:cubicBezTo>
                          <a:pt x="6674651" y="19657"/>
                          <a:pt x="7275423" y="-57462"/>
                          <a:pt x="7818120" y="0"/>
                        </a:cubicBezTo>
                        <a:cubicBezTo>
                          <a:pt x="7818132" y="8833"/>
                          <a:pt x="7818660" y="9830"/>
                          <a:pt x="7818120" y="18288"/>
                        </a:cubicBezTo>
                        <a:cubicBezTo>
                          <a:pt x="7610240" y="4606"/>
                          <a:pt x="7521789" y="7721"/>
                          <a:pt x="7401154" y="18288"/>
                        </a:cubicBezTo>
                        <a:cubicBezTo>
                          <a:pt x="7280519" y="28855"/>
                          <a:pt x="6930719" y="4225"/>
                          <a:pt x="6593281" y="18288"/>
                        </a:cubicBezTo>
                        <a:cubicBezTo>
                          <a:pt x="6255843" y="32351"/>
                          <a:pt x="6286682" y="1162"/>
                          <a:pt x="6098134" y="18288"/>
                        </a:cubicBezTo>
                        <a:cubicBezTo>
                          <a:pt x="5909586" y="35414"/>
                          <a:pt x="5602789" y="48596"/>
                          <a:pt x="5446624" y="18288"/>
                        </a:cubicBezTo>
                        <a:cubicBezTo>
                          <a:pt x="5290459" y="-12020"/>
                          <a:pt x="4917039" y="21960"/>
                          <a:pt x="4638751" y="18288"/>
                        </a:cubicBezTo>
                        <a:cubicBezTo>
                          <a:pt x="4360463" y="14616"/>
                          <a:pt x="4304690" y="5450"/>
                          <a:pt x="3987241" y="18288"/>
                        </a:cubicBezTo>
                        <a:cubicBezTo>
                          <a:pt x="3669792" y="31127"/>
                          <a:pt x="3758742" y="32551"/>
                          <a:pt x="3570275" y="18288"/>
                        </a:cubicBezTo>
                        <a:cubicBezTo>
                          <a:pt x="3381808" y="4025"/>
                          <a:pt x="3267153" y="36200"/>
                          <a:pt x="3075127" y="18288"/>
                        </a:cubicBezTo>
                        <a:cubicBezTo>
                          <a:pt x="2883101" y="376"/>
                          <a:pt x="2665825" y="10973"/>
                          <a:pt x="2267255" y="18288"/>
                        </a:cubicBezTo>
                        <a:cubicBezTo>
                          <a:pt x="1868685" y="25603"/>
                          <a:pt x="1884698" y="28410"/>
                          <a:pt x="1615745" y="18288"/>
                        </a:cubicBezTo>
                        <a:cubicBezTo>
                          <a:pt x="1346792" y="8167"/>
                          <a:pt x="1320952" y="10430"/>
                          <a:pt x="1120597" y="18288"/>
                        </a:cubicBezTo>
                        <a:cubicBezTo>
                          <a:pt x="920242" y="26146"/>
                          <a:pt x="556507" y="50790"/>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49532CC-F207-A0A8-A3C4-58C2F4259A0C}"/>
              </a:ext>
            </a:extLst>
          </p:cNvPr>
          <p:cNvGraphicFramePr>
            <a:graphicFrameLocks noGrp="1"/>
          </p:cNvGraphicFramePr>
          <p:nvPr>
            <p:ph idx="1"/>
            <p:extLst>
              <p:ext uri="{D42A27DB-BD31-4B8C-83A1-F6EECF244321}">
                <p14:modId xmlns:p14="http://schemas.microsoft.com/office/powerpoint/2010/main" val="3010572955"/>
              </p:ext>
            </p:extLst>
          </p:nvPr>
        </p:nvGraphicFramePr>
        <p:xfrm>
          <a:off x="628650" y="2228087"/>
          <a:ext cx="7886700" cy="3948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7986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3798" y="525982"/>
            <a:ext cx="3212237" cy="1200361"/>
          </a:xfrm>
        </p:spPr>
        <p:txBody>
          <a:bodyPr anchor="b">
            <a:normAutofit/>
          </a:bodyPr>
          <a:lstStyle/>
          <a:p>
            <a:r>
              <a:rPr lang="en-US" sz="3100"/>
              <a:t>CONCEPT:EMS</a:t>
            </a:r>
          </a:p>
        </p:txBody>
      </p:sp>
      <p:sp>
        <p:nvSpPr>
          <p:cNvPr id="21" name="Rectangle 20">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2399" y="1944913"/>
            <a:ext cx="301752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83799" y="2031101"/>
            <a:ext cx="3212238" cy="3511943"/>
          </a:xfrm>
        </p:spPr>
        <p:txBody>
          <a:bodyPr anchor="ctr">
            <a:normAutofit/>
          </a:bodyPr>
          <a:lstStyle/>
          <a:p>
            <a:pPr marL="0" indent="0">
              <a:buNone/>
            </a:pPr>
            <a:r>
              <a:rPr lang="en-US" sz="1600" dirty="0"/>
              <a:t>EMS providers that are transporting critically unstable patients to a STEMI, Stroke, or Trauma Center but need to stop at the closest receiving hospital for life saving critical interventions before continuing on to a specialty care center.</a:t>
            </a:r>
          </a:p>
        </p:txBody>
      </p:sp>
      <p:sp>
        <p:nvSpPr>
          <p:cNvPr id="23" name="Rectangle 22">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61965" y="6072626"/>
            <a:ext cx="740664" cy="1155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336109" y="1694387"/>
            <a:ext cx="740664" cy="88751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2594" y="354959"/>
            <a:ext cx="4638730"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descr="Ambulance">
            <a:extLst>
              <a:ext uri="{FF2B5EF4-FFF2-40B4-BE49-F238E27FC236}">
                <a16:creationId xmlns:a16="http://schemas.microsoft.com/office/drawing/2014/main" id="{1D2BA25A-4337-FB95-07E9-D93E0783307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90803" y="1202058"/>
            <a:ext cx="4221014" cy="4221014"/>
          </a:xfrm>
          <a:prstGeom prst="rect">
            <a:avLst/>
          </a:prstGeom>
        </p:spPr>
      </p:pic>
    </p:spTree>
    <p:extLst>
      <p:ext uri="{BB962C8B-B14F-4D97-AF65-F5344CB8AC3E}">
        <p14:creationId xmlns:p14="http://schemas.microsoft.com/office/powerpoint/2010/main" val="2175000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2545</TotalTime>
  <Words>1830</Words>
  <Application>Microsoft Office PowerPoint</Application>
  <PresentationFormat>On-screen Show (4:3)</PresentationFormat>
  <Paragraphs>190</Paragraphs>
  <Slides>28</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Calibri</vt:lpstr>
      <vt:lpstr>Californian FB</vt:lpstr>
      <vt:lpstr>Wingdings</vt:lpstr>
      <vt:lpstr>Office Theme</vt:lpstr>
      <vt:lpstr>1_Office Theme</vt:lpstr>
      <vt:lpstr>CONTINUATION OF CARE</vt:lpstr>
      <vt:lpstr>PURPOSE</vt:lpstr>
      <vt:lpstr>ICEMA Continuation of Care Policy</vt:lpstr>
      <vt:lpstr>DEFINITIONS</vt:lpstr>
      <vt:lpstr>DEFINITIONS</vt:lpstr>
      <vt:lpstr>TRAUMA RECEIVING CENTERS</vt:lpstr>
      <vt:lpstr>STEMI RECEIVING CENTERS</vt:lpstr>
      <vt:lpstr>STROKE RECEIVING CENTERS</vt:lpstr>
      <vt:lpstr>CONCEPT:EMS</vt:lpstr>
      <vt:lpstr>CONCEPT: EMS to Specialty Care Centers</vt:lpstr>
      <vt:lpstr>CONCEPT: EMS</vt:lpstr>
      <vt:lpstr>CONCEPTS: Referral Hospital</vt:lpstr>
      <vt:lpstr>CONCEPTS: Referral Hospital to Specialty Care Center</vt:lpstr>
      <vt:lpstr>INITIAL TREATMENT GOALS  AT REFERRAL HOSPITALS</vt:lpstr>
      <vt:lpstr>TRANSFER PROCEDURE</vt:lpstr>
      <vt:lpstr>TRANSFER PROCEDURE</vt:lpstr>
      <vt:lpstr>TRANSFER PROCEDURE CONT’D</vt:lpstr>
      <vt:lpstr>SPECIAL CONSIDERATIONS</vt:lpstr>
      <vt:lpstr>TEST YOUR KNOWLEDGE #1</vt:lpstr>
      <vt:lpstr>TEST YOUR KNOWLEDGE #1 </vt:lpstr>
      <vt:lpstr>TEST YOUR KNOWLEDGE #2</vt:lpstr>
      <vt:lpstr>TEST YOUR KNOWLEDGE #2</vt:lpstr>
      <vt:lpstr>TEST YOUR KNOWLEDGE #3</vt:lpstr>
      <vt:lpstr>TEST YOUR KNOWLEDGE #3</vt:lpstr>
      <vt:lpstr>QUESTIONS?</vt:lpstr>
      <vt:lpstr>REFERENCE PROTOCOLS</vt:lpstr>
      <vt:lpstr>Acknowledgements</vt:lpstr>
      <vt:lpstr>ICEMA Continuing Education (CE)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CONTUATION OF TRAUMA CARE</dc:title>
  <dc:creator>Peters, Joy  ARMC-ER</dc:creator>
  <cp:lastModifiedBy>Gutierrez, Loreen</cp:lastModifiedBy>
  <cp:revision>87</cp:revision>
  <dcterms:created xsi:type="dcterms:W3CDTF">2013-10-11T17:47:45Z</dcterms:created>
  <dcterms:modified xsi:type="dcterms:W3CDTF">2024-02-09T22:41:57Z</dcterms:modified>
</cp:coreProperties>
</file>